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Barlow"/>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yothi Lath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Barlow-bold.fntdata"/><Relationship Id="rId23" Type="http://schemas.openxmlformats.org/officeDocument/2006/relationships/slide" Target="slides/slide17.xml"/><Relationship Id="rId45" Type="http://schemas.openxmlformats.org/officeDocument/2006/relationships/font" Target="fonts/Barl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Barlow-boldItalic.fntdata"/><Relationship Id="rId25" Type="http://schemas.openxmlformats.org/officeDocument/2006/relationships/slide" Target="slides/slide19.xml"/><Relationship Id="rId47" Type="http://schemas.openxmlformats.org/officeDocument/2006/relationships/font" Target="fonts/Barlow-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3-31T02:37:13.161">
    <p:pos x="6000" y="0"/>
    <p:text>@shagufta@saltmine.com 
have refined this, please take a look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moJMaYEg-K0yoQLdbzlWXpNAH51JwlLfqt2I-WLBp6g/edit?gid=319045530#gid=319045530"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69a52b5e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69a52b5e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b6a38312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b6a38312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3b6a38312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3b6a38312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 1: - </a:t>
            </a:r>
            <a:r>
              <a:rPr lang="en" u="sng">
                <a:solidFill>
                  <a:schemeClr val="hlink"/>
                </a:solidFill>
                <a:hlinkClick r:id="rId2"/>
              </a:rPr>
              <a:t>https://docs.google.com/spreadsheets/d/1moJMaYEg-K0yoQLdbzlWXpNAH51JwlLfqt2I-WLBp6g/edit?gid=319045530#gid=319045530</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469a52b5ec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469a52b5ec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469a52b5ec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469a52b5ec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69a52b5ec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469a52b5ec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469a52b5ec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469a52b5ec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69a52b5ec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469a52b5ec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69a52b5ec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469a52b5ec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69a52b5ec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469a52b5ec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69a52b5ec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69a52b5ec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69a52b5ec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69a52b5ec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https://docs.google.com/spreadsheets/d/1moJMaYEg-K0yoQLdbzlWXpNAH51JwlLfqt2I-WLBp6g/edit?gid=637500727#gid=637500727</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469a52b5ec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469a52b5ec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469a52b5ec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469a52b5ec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469a52b5ec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469a52b5ec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69a52b5ec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69a52b5ec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469a52b5ec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469a52b5ec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469a52b5ec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469a52b5ec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69a52b5ec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69a52b5ec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69a52b5ec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69a52b5ec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469a52b5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469a52b5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Stacking by dept</a:t>
            </a:r>
            <a:endParaRPr/>
          </a:p>
          <a:p>
            <a:pPr indent="0" lvl="0" marL="0" rtl="0" algn="l">
              <a:spcBef>
                <a:spcPts val="0"/>
              </a:spcBef>
              <a:spcAft>
                <a:spcPts val="0"/>
              </a:spcAft>
              <a:buClr>
                <a:schemeClr val="dk1"/>
              </a:buClr>
              <a:buSzPts val="1100"/>
              <a:buFont typeface="Arial"/>
              <a:buNone/>
            </a:pPr>
            <a:r>
              <a:rPr lang="en"/>
              <a:t>stacking by NH </a:t>
            </a:r>
            <a:endParaRPr/>
          </a:p>
          <a:p>
            <a:pPr indent="0" lvl="0" marL="0" rtl="0" algn="l">
              <a:spcBef>
                <a:spcPts val="0"/>
              </a:spcBef>
              <a:spcAft>
                <a:spcPts val="0"/>
              </a:spcAft>
              <a:buClr>
                <a:schemeClr val="dk1"/>
              </a:buClr>
              <a:buSzPts val="1100"/>
              <a:buFont typeface="Arial"/>
              <a:buNone/>
            </a:pPr>
            <a:r>
              <a:rPr lang="en"/>
              <a:t>stacking by space types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469a52b5e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469a52b5e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Stacking by dept</a:t>
            </a:r>
            <a:endParaRPr/>
          </a:p>
          <a:p>
            <a:pPr indent="0" lvl="0" marL="0" rtl="0" algn="l">
              <a:spcBef>
                <a:spcPts val="0"/>
              </a:spcBef>
              <a:spcAft>
                <a:spcPts val="0"/>
              </a:spcAft>
              <a:buClr>
                <a:schemeClr val="dk1"/>
              </a:buClr>
              <a:buSzPts val="1100"/>
              <a:buFont typeface="Arial"/>
              <a:buNone/>
            </a:pPr>
            <a:r>
              <a:rPr lang="en"/>
              <a:t>stacking by NH </a:t>
            </a:r>
            <a:endParaRPr/>
          </a:p>
          <a:p>
            <a:pPr indent="0" lvl="0" marL="0" rtl="0" algn="l">
              <a:spcBef>
                <a:spcPts val="0"/>
              </a:spcBef>
              <a:spcAft>
                <a:spcPts val="0"/>
              </a:spcAft>
              <a:buClr>
                <a:schemeClr val="dk1"/>
              </a:buClr>
              <a:buSzPts val="1100"/>
              <a:buFont typeface="Arial"/>
              <a:buNone/>
            </a:pPr>
            <a:r>
              <a:rPr lang="en"/>
              <a:t>stacking by space types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3e3593a1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3e3593a1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https://docs.google.com/spreadsheets/d/1moJMaYEg-K0yoQLdbzlWXpNAH51JwlLfqt2I-WLBp6g/edit?gid=637500727#gid=637500727</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39e6c1a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39e6c1a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69a52b5e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469a52b5e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469a52b5e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469a52b5e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69a52b5e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69a52b5e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469a52b5e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469a52b5e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69a52b5e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469a52b5e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39e6c1a0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439e6c1a0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469a52b5e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469a52b5e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469a52b5e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469a52b5e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69a52b5e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69a52b5e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69a52b5ec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469a52b5ec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b6a38312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b6a38312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69a52b5ec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69a52b5ec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b6a38312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b6a38312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b6a38312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b6a38312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erial Request Flare Checked">
  <p:cSld name="SECTION_HEADER_4_1_2">
    <p:spTree>
      <p:nvGrpSpPr>
        <p:cNvPr id="50" name="Shape 50"/>
        <p:cNvGrpSpPr/>
        <p:nvPr/>
      </p:nvGrpSpPr>
      <p:grpSpPr>
        <a:xfrm>
          <a:off x="0" y="0"/>
          <a:ext cx="0" cy="0"/>
          <a:chOff x="0" y="0"/>
          <a:chExt cx="0" cy="0"/>
        </a:xfrm>
      </p:grpSpPr>
      <p:sp>
        <p:nvSpPr>
          <p:cNvPr id="51" name="Google Shape;51;p13"/>
          <p:cNvSpPr/>
          <p:nvPr/>
        </p:nvSpPr>
        <p:spPr>
          <a:xfrm>
            <a:off x="6052525" y="0"/>
            <a:ext cx="3102300" cy="5143500"/>
          </a:xfrm>
          <a:prstGeom prst="rect">
            <a:avLst/>
          </a:prstGeom>
          <a:solidFill>
            <a:srgbClr val="E1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nvSpPr>
        <p:spPr>
          <a:xfrm>
            <a:off x="6086114" y="435345"/>
            <a:ext cx="1321500" cy="20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200" u="sng">
                <a:solidFill>
                  <a:srgbClr val="6453FF"/>
                </a:solidFill>
                <a:latin typeface="Barlow"/>
                <a:ea typeface="Barlow"/>
                <a:cs typeface="Barlow"/>
                <a:sym typeface="Barlow"/>
              </a:rPr>
              <a:t>MATERIAL NAME</a:t>
            </a:r>
            <a:endParaRPr b="1" sz="1200" u="sng">
              <a:solidFill>
                <a:srgbClr val="6453FF"/>
              </a:solidFill>
              <a:latin typeface="Barlow"/>
              <a:ea typeface="Barlow"/>
              <a:cs typeface="Barlow"/>
              <a:sym typeface="Barlow"/>
            </a:endParaRPr>
          </a:p>
          <a:p>
            <a:pPr indent="0" lvl="0" marL="0" rtl="0" algn="l">
              <a:lnSpc>
                <a:spcPct val="115000"/>
              </a:lnSpc>
              <a:spcBef>
                <a:spcPts val="0"/>
              </a:spcBef>
              <a:spcAft>
                <a:spcPts val="0"/>
              </a:spcAft>
              <a:buNone/>
            </a:pPr>
            <a:r>
              <a:t/>
            </a:r>
            <a:endParaRPr b="1" sz="1200">
              <a:solidFill>
                <a:srgbClr val="FF0000"/>
              </a:solidFill>
              <a:latin typeface="Barlow"/>
              <a:ea typeface="Barlow"/>
              <a:cs typeface="Barlow"/>
              <a:sym typeface="Barlow"/>
            </a:endParaRPr>
          </a:p>
          <a:p>
            <a:pPr indent="0" lvl="0" marL="0" rtl="0" algn="l">
              <a:lnSpc>
                <a:spcPct val="115000"/>
              </a:lnSpc>
              <a:spcBef>
                <a:spcPts val="0"/>
              </a:spcBef>
              <a:spcAft>
                <a:spcPts val="0"/>
              </a:spcAft>
              <a:buNone/>
            </a:pPr>
            <a:r>
              <a:t/>
            </a:r>
            <a:endParaRPr b="1" sz="1200">
              <a:solidFill>
                <a:srgbClr val="0097A7"/>
              </a:solidFill>
              <a:latin typeface="Barlow"/>
              <a:ea typeface="Barlow"/>
              <a:cs typeface="Barlow"/>
              <a:sym typeface="Barlow"/>
            </a:endParaRPr>
          </a:p>
        </p:txBody>
      </p:sp>
      <p:cxnSp>
        <p:nvCxnSpPr>
          <p:cNvPr id="53" name="Google Shape;53;p13"/>
          <p:cNvCxnSpPr/>
          <p:nvPr/>
        </p:nvCxnSpPr>
        <p:spPr>
          <a:xfrm>
            <a:off x="6086954" y="410325"/>
            <a:ext cx="3043500" cy="0"/>
          </a:xfrm>
          <a:prstGeom prst="straightConnector1">
            <a:avLst/>
          </a:prstGeom>
          <a:noFill/>
          <a:ln cap="flat" cmpd="sng" w="9525">
            <a:solidFill>
              <a:schemeClr val="dk2"/>
            </a:solidFill>
            <a:prstDash val="dash"/>
            <a:round/>
            <a:headEnd len="med" w="med" type="none"/>
            <a:tailEnd len="med" w="med" type="none"/>
          </a:ln>
        </p:spPr>
      </p:cxnSp>
      <p:sp>
        <p:nvSpPr>
          <p:cNvPr id="54" name="Google Shape;54;p13"/>
          <p:cNvSpPr txBox="1"/>
          <p:nvPr/>
        </p:nvSpPr>
        <p:spPr>
          <a:xfrm>
            <a:off x="2928300" y="3952450"/>
            <a:ext cx="798300" cy="1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6067216" y="4714725"/>
            <a:ext cx="1378800" cy="400200"/>
          </a:xfrm>
          <a:prstGeom prst="roundRect">
            <a:avLst>
              <a:gd fmla="val 3620" name="adj"/>
            </a:avLst>
          </a:prstGeom>
          <a:noFill/>
          <a:ln cap="flat" cmpd="sng" w="9525">
            <a:solidFill>
              <a:srgbClr val="4285F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6453FF"/>
                </a:solidFill>
                <a:latin typeface="Barlow"/>
                <a:ea typeface="Barlow"/>
                <a:cs typeface="Barlow"/>
                <a:sym typeface="Barlow"/>
              </a:rPr>
              <a:t>Level</a:t>
            </a:r>
            <a:endParaRPr sz="1200">
              <a:solidFill>
                <a:srgbClr val="6453FF"/>
              </a:solidFill>
              <a:latin typeface="Barlow"/>
              <a:ea typeface="Barlow"/>
              <a:cs typeface="Barlow"/>
              <a:sym typeface="Barlow"/>
            </a:endParaRPr>
          </a:p>
        </p:txBody>
      </p:sp>
      <p:sp>
        <p:nvSpPr>
          <p:cNvPr id="56" name="Google Shape;56;p13"/>
          <p:cNvSpPr/>
          <p:nvPr/>
        </p:nvSpPr>
        <p:spPr>
          <a:xfrm>
            <a:off x="7471350" y="4714725"/>
            <a:ext cx="1659000" cy="400200"/>
          </a:xfrm>
          <a:prstGeom prst="roundRect">
            <a:avLst>
              <a:gd fmla="val 3620" name="adj"/>
            </a:avLst>
          </a:prstGeom>
          <a:noFill/>
          <a:ln cap="flat" cmpd="sng" w="9525">
            <a:solidFill>
              <a:srgbClr val="4285F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6453FF"/>
                </a:solidFill>
                <a:latin typeface="Barlow"/>
                <a:ea typeface="Barlow"/>
                <a:cs typeface="Barlow"/>
                <a:sym typeface="Barlow"/>
              </a:rPr>
              <a:t>CODE</a:t>
            </a:r>
            <a:endParaRPr b="1">
              <a:solidFill>
                <a:srgbClr val="6453FF"/>
              </a:solidFill>
              <a:latin typeface="Barlow"/>
              <a:ea typeface="Barlow"/>
              <a:cs typeface="Barlow"/>
              <a:sym typeface="Barlow"/>
            </a:endParaRPr>
          </a:p>
        </p:txBody>
      </p:sp>
      <p:sp>
        <p:nvSpPr>
          <p:cNvPr id="57" name="Google Shape;57;p13"/>
          <p:cNvSpPr txBox="1"/>
          <p:nvPr/>
        </p:nvSpPr>
        <p:spPr>
          <a:xfrm>
            <a:off x="0" y="0"/>
            <a:ext cx="2066100" cy="32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Barlow"/>
                <a:ea typeface="Barlow"/>
                <a:cs typeface="Barlow"/>
                <a:sym typeface="Barlow"/>
              </a:rPr>
              <a:t>FLARE CHECKED</a:t>
            </a:r>
            <a:endParaRPr b="1" sz="1900">
              <a:solidFill>
                <a:schemeClr val="lt1"/>
              </a:solidFill>
              <a:latin typeface="Barlow"/>
              <a:ea typeface="Barlow"/>
              <a:cs typeface="Barlow"/>
              <a:sym typeface="Barlow"/>
            </a:endParaRPr>
          </a:p>
        </p:txBody>
      </p:sp>
      <p:sp>
        <p:nvSpPr>
          <p:cNvPr id="58" name="Google Shape;58;p13"/>
          <p:cNvSpPr txBox="1"/>
          <p:nvPr/>
        </p:nvSpPr>
        <p:spPr>
          <a:xfrm>
            <a:off x="6094750" y="893625"/>
            <a:ext cx="2964300" cy="3758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200" u="sng">
                <a:solidFill>
                  <a:srgbClr val="6453FF"/>
                </a:solidFill>
                <a:latin typeface="Barlow"/>
                <a:ea typeface="Barlow"/>
                <a:cs typeface="Barlow"/>
                <a:sym typeface="Barlow"/>
              </a:rPr>
              <a:t>DESCRIPTION</a:t>
            </a:r>
            <a:endParaRPr b="1" sz="900" u="sng">
              <a:solidFill>
                <a:srgbClr val="6453FF"/>
              </a:solidFill>
              <a:latin typeface="Barlow"/>
              <a:ea typeface="Barlow"/>
              <a:cs typeface="Barlow"/>
              <a:sym typeface="Barlow"/>
            </a:endParaRPr>
          </a:p>
          <a:p>
            <a:pPr indent="0" lvl="0" marL="0" rtl="0" algn="l">
              <a:lnSpc>
                <a:spcPct val="115000"/>
              </a:lnSpc>
              <a:spcBef>
                <a:spcPts val="0"/>
              </a:spcBef>
              <a:spcAft>
                <a:spcPts val="0"/>
              </a:spcAft>
              <a:buNone/>
            </a:pPr>
            <a:r>
              <a:rPr lang="en" sz="1000">
                <a:solidFill>
                  <a:srgbClr val="6453FF"/>
                </a:solidFill>
                <a:latin typeface="Barlow"/>
                <a:ea typeface="Barlow"/>
                <a:cs typeface="Barlow"/>
                <a:sym typeface="Barlow"/>
              </a:rPr>
              <a:t>Brand: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None/>
            </a:pPr>
            <a:r>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None/>
            </a:pPr>
            <a:r>
              <a:rPr lang="en" sz="1000">
                <a:solidFill>
                  <a:srgbClr val="6453FF"/>
                </a:solidFill>
                <a:latin typeface="Barlow"/>
                <a:ea typeface="Barlow"/>
                <a:cs typeface="Barlow"/>
                <a:sym typeface="Barlow"/>
              </a:rPr>
              <a:t>Brand  Code: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None/>
            </a:pPr>
            <a:r>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None/>
            </a:pPr>
            <a:r>
              <a:rPr lang="en" sz="1000">
                <a:solidFill>
                  <a:srgbClr val="6453FF"/>
                </a:solidFill>
                <a:latin typeface="Barlow"/>
                <a:ea typeface="Barlow"/>
                <a:cs typeface="Barlow"/>
                <a:sym typeface="Barlow"/>
              </a:rPr>
              <a:t>Client Code:</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None/>
            </a:pPr>
            <a:r>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None/>
            </a:pPr>
            <a:r>
              <a:rPr lang="en" sz="1000">
                <a:solidFill>
                  <a:srgbClr val="6453FF"/>
                </a:solidFill>
                <a:latin typeface="Barlow"/>
                <a:ea typeface="Barlow"/>
                <a:cs typeface="Barlow"/>
                <a:sym typeface="Barlow"/>
              </a:rPr>
              <a:t>Dimension: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None/>
            </a:pPr>
            <a:r>
              <a:t/>
            </a:r>
            <a:endParaRPr sz="1000">
              <a:solidFill>
                <a:srgbClr val="6453FF"/>
              </a:solidFill>
              <a:latin typeface="Barlow"/>
              <a:ea typeface="Barlow"/>
              <a:cs typeface="Barlow"/>
              <a:sym typeface="Barlow"/>
            </a:endParaRPr>
          </a:p>
          <a:p>
            <a:pPr indent="0" lvl="0" marL="0" marR="0" rtl="0" algn="l">
              <a:lnSpc>
                <a:spcPct val="115000"/>
              </a:lnSpc>
              <a:spcBef>
                <a:spcPts val="0"/>
              </a:spcBef>
              <a:spcAft>
                <a:spcPts val="0"/>
              </a:spcAft>
              <a:buNone/>
            </a:pPr>
            <a:r>
              <a:rPr lang="en" sz="1000">
                <a:solidFill>
                  <a:srgbClr val="6453FF"/>
                </a:solidFill>
                <a:latin typeface="Barlow"/>
                <a:ea typeface="Barlow"/>
                <a:cs typeface="Barlow"/>
                <a:sym typeface="Barlow"/>
              </a:rPr>
              <a:t>Info Link:</a:t>
            </a:r>
            <a:endParaRPr sz="1000">
              <a:solidFill>
                <a:srgbClr val="6453FF"/>
              </a:solidFill>
              <a:latin typeface="Barlow"/>
              <a:ea typeface="Barlow"/>
              <a:cs typeface="Barlow"/>
              <a:sym typeface="Barlow"/>
            </a:endParaRPr>
          </a:p>
          <a:p>
            <a:pPr indent="0" lvl="0" marL="0" marR="0" rtl="0" algn="l">
              <a:lnSpc>
                <a:spcPct val="115000"/>
              </a:lnSpc>
              <a:spcBef>
                <a:spcPts val="0"/>
              </a:spcBef>
              <a:spcAft>
                <a:spcPts val="0"/>
              </a:spcAft>
              <a:buNone/>
            </a:pPr>
            <a:r>
              <a:t/>
            </a:r>
            <a:endParaRPr sz="1000">
              <a:solidFill>
                <a:srgbClr val="6453FF"/>
              </a:solidFill>
              <a:latin typeface="Barlow"/>
              <a:ea typeface="Barlow"/>
              <a:cs typeface="Barlow"/>
              <a:sym typeface="Barlow"/>
            </a:endParaRPr>
          </a:p>
          <a:p>
            <a:pPr indent="0" lvl="0" marL="0" marR="0" rtl="0" algn="l">
              <a:lnSpc>
                <a:spcPct val="115000"/>
              </a:lnSpc>
              <a:spcBef>
                <a:spcPts val="0"/>
              </a:spcBef>
              <a:spcAft>
                <a:spcPts val="0"/>
              </a:spcAft>
              <a:buNone/>
            </a:pPr>
            <a:r>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rPr lang="en" sz="1000">
                <a:solidFill>
                  <a:srgbClr val="6453FF"/>
                </a:solidFill>
                <a:latin typeface="Barlow"/>
                <a:ea typeface="Barlow"/>
                <a:cs typeface="Barlow"/>
                <a:sym typeface="Barlow"/>
              </a:rPr>
              <a:t>Placement:</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rPr lang="en" sz="1000">
                <a:solidFill>
                  <a:srgbClr val="6453FF"/>
                </a:solidFill>
                <a:latin typeface="Barlow"/>
                <a:ea typeface="Barlow"/>
                <a:cs typeface="Barlow"/>
                <a:sym typeface="Barlow"/>
              </a:rPr>
              <a:t>Notes:</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6453FF"/>
              </a:solidFill>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6453FF"/>
              </a:solidFill>
              <a:latin typeface="Barlow"/>
              <a:ea typeface="Barlow"/>
              <a:cs typeface="Barlow"/>
              <a:sym typeface="Barlow"/>
            </a:endParaRPr>
          </a:p>
        </p:txBody>
      </p:sp>
      <p:sp>
        <p:nvSpPr>
          <p:cNvPr id="59" name="Google Shape;59;p13"/>
          <p:cNvSpPr/>
          <p:nvPr/>
        </p:nvSpPr>
        <p:spPr>
          <a:xfrm>
            <a:off x="3888325" y="3052500"/>
            <a:ext cx="2123100" cy="2062500"/>
          </a:xfrm>
          <a:prstGeom prst="roundRect">
            <a:avLst>
              <a:gd fmla="val 3620" name="adj"/>
            </a:avLst>
          </a:prstGeom>
          <a:noFill/>
          <a:ln cap="flat" cmpd="sng" w="9525">
            <a:solidFill>
              <a:srgbClr val="4285F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7675" y="413225"/>
            <a:ext cx="5983800" cy="2576700"/>
          </a:xfrm>
          <a:prstGeom prst="roundRect">
            <a:avLst>
              <a:gd fmla="val 3620" name="adj"/>
            </a:avLst>
          </a:prstGeom>
          <a:noFill/>
          <a:ln cap="flat" cmpd="sng" w="9525">
            <a:solidFill>
              <a:srgbClr val="4285F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nvSpPr>
        <p:spPr>
          <a:xfrm>
            <a:off x="158105" y="255753"/>
            <a:ext cx="193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453FF"/>
                </a:solidFill>
                <a:highlight>
                  <a:schemeClr val="lt1"/>
                </a:highlight>
                <a:latin typeface="Barlow"/>
                <a:ea typeface="Barlow"/>
                <a:cs typeface="Barlow"/>
                <a:sym typeface="Barlow"/>
              </a:rPr>
              <a:t>Picture</a:t>
            </a:r>
            <a:endParaRPr sz="1200">
              <a:solidFill>
                <a:srgbClr val="6453FF"/>
              </a:solidFill>
              <a:highlight>
                <a:schemeClr val="lt1"/>
              </a:highlight>
              <a:latin typeface="Barlow"/>
              <a:ea typeface="Barlow"/>
              <a:cs typeface="Barlow"/>
              <a:sym typeface="Barlow"/>
            </a:endParaRPr>
          </a:p>
        </p:txBody>
      </p:sp>
      <p:sp>
        <p:nvSpPr>
          <p:cNvPr id="62" name="Google Shape;62;p13"/>
          <p:cNvSpPr txBox="1"/>
          <p:nvPr/>
        </p:nvSpPr>
        <p:spPr>
          <a:xfrm>
            <a:off x="3985026" y="2935305"/>
            <a:ext cx="161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453FF"/>
                </a:solidFill>
                <a:highlight>
                  <a:schemeClr val="lt1"/>
                </a:highlight>
                <a:latin typeface="Barlow"/>
                <a:ea typeface="Barlow"/>
                <a:cs typeface="Barlow"/>
                <a:sym typeface="Barlow"/>
              </a:rPr>
              <a:t>Installation Method</a:t>
            </a:r>
            <a:endParaRPr sz="1200">
              <a:solidFill>
                <a:srgbClr val="6453FF"/>
              </a:solidFill>
              <a:highlight>
                <a:schemeClr val="lt1"/>
              </a:highlight>
              <a:latin typeface="Barlow"/>
              <a:ea typeface="Barlow"/>
              <a:cs typeface="Barlow"/>
              <a:sym typeface="Barlow"/>
            </a:endParaRPr>
          </a:p>
        </p:txBody>
      </p:sp>
      <p:sp>
        <p:nvSpPr>
          <p:cNvPr id="63" name="Google Shape;63;p13"/>
          <p:cNvSpPr/>
          <p:nvPr/>
        </p:nvSpPr>
        <p:spPr>
          <a:xfrm>
            <a:off x="27675" y="3052500"/>
            <a:ext cx="3804900" cy="2062500"/>
          </a:xfrm>
          <a:prstGeom prst="roundRect">
            <a:avLst>
              <a:gd fmla="val 3620" name="adj"/>
            </a:avLst>
          </a:prstGeom>
          <a:noFill/>
          <a:ln cap="flat" cmpd="sng" w="9525">
            <a:solidFill>
              <a:srgbClr val="4285F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nvSpPr>
        <p:spPr>
          <a:xfrm>
            <a:off x="124376" y="2901180"/>
            <a:ext cx="161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453FF"/>
                </a:solidFill>
                <a:highlight>
                  <a:schemeClr val="lt1"/>
                </a:highlight>
                <a:latin typeface="Barlow"/>
                <a:ea typeface="Barlow"/>
                <a:cs typeface="Barlow"/>
                <a:sym typeface="Barlow"/>
              </a:rPr>
              <a:t>Real image where material applied</a:t>
            </a:r>
            <a:endParaRPr sz="1000">
              <a:solidFill>
                <a:srgbClr val="6453FF"/>
              </a:solidFill>
              <a:highlight>
                <a:schemeClr val="lt1"/>
              </a:highlight>
              <a:latin typeface="Barlow"/>
              <a:ea typeface="Barlow"/>
              <a:cs typeface="Barlow"/>
              <a:sym typeface="Barlo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docs.google.com/spreadsheets/d/1moJMaYEg-K0yoQLdbzlWXpNAH51JwlLfqt2I-WLBp6g/edit?gid=319045530#gid=319045530"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hyperlink" Target="https://docs.google.com/spreadsheets/d/1moJMaYEg-K0yoQLdbzlWXpNAH51JwlLfqt2I-WLBp6g/edit?gid=637500727#gid=637500727"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hyperlink" Target="https://app.saltmine.com/customer/67e3d698153bf97e8d7eae26/project/67e4e17ca0617ed67c85eac5/scenario/67e4e17ca0617ed67c85ead0/desig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hyperlink" Target="https://app.saltmine.com/customer/67e3d698153bf97e8d7eae26/project/67e4e17ca0617ed67c85eac5/scenario/67e4e17ca0617ed67c85ead0/design?selected=67e621f02609570d2ad24bee" TargetMode="External"/><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app.saltmine.com/designer/en/project/efbc1b4713808653c5d5b1b6fbda3c330496eb3e" TargetMode="Externa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744025" y="1480200"/>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Department </a:t>
            </a:r>
            <a:endParaRPr/>
          </a:p>
          <a:p>
            <a:pPr indent="-388620" lvl="0" marL="457200" rtl="0" algn="l">
              <a:spcBef>
                <a:spcPts val="0"/>
              </a:spcBef>
              <a:spcAft>
                <a:spcPts val="0"/>
              </a:spcAft>
              <a:buSzPct val="100000"/>
              <a:buAutoNum type="arabicPeriod"/>
            </a:pPr>
            <a:r>
              <a:rPr lang="en"/>
              <a:t>Personas / Workstyles</a:t>
            </a:r>
            <a:endParaRPr/>
          </a:p>
          <a:p>
            <a:pPr indent="-388620" lvl="0" marL="457200" rtl="0" algn="l">
              <a:spcBef>
                <a:spcPts val="0"/>
              </a:spcBef>
              <a:spcAft>
                <a:spcPts val="0"/>
              </a:spcAft>
              <a:buSzPct val="100000"/>
              <a:buAutoNum type="arabicPeriod"/>
            </a:pPr>
            <a:r>
              <a:rPr lang="en"/>
              <a:t>NH </a:t>
            </a:r>
            <a:endParaRPr/>
          </a:p>
          <a:p>
            <a:pPr indent="-388620" lvl="0" marL="457200" rtl="0" algn="l">
              <a:spcBef>
                <a:spcPts val="0"/>
              </a:spcBef>
              <a:spcAft>
                <a:spcPts val="0"/>
              </a:spcAft>
              <a:buSzPct val="100000"/>
              <a:buAutoNum type="arabicPeriod"/>
            </a:pPr>
            <a:r>
              <a:rPr lang="en"/>
              <a:t>We me us </a:t>
            </a:r>
            <a:endParaRPr/>
          </a:p>
        </p:txBody>
      </p:sp>
      <p:sp>
        <p:nvSpPr>
          <p:cNvPr id="70" name="Google Shape;70;p14"/>
          <p:cNvSpPr txBox="1"/>
          <p:nvPr/>
        </p:nvSpPr>
        <p:spPr>
          <a:xfrm>
            <a:off x="873425" y="651600"/>
            <a:ext cx="25557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2"/>
                </a:solidFill>
              </a:rPr>
              <a:t>New and renovation </a:t>
            </a:r>
            <a:endParaRPr sz="2100">
              <a:solidFill>
                <a:schemeClr val="dk2"/>
              </a:solidFill>
            </a:endParaRPr>
          </a:p>
        </p:txBody>
      </p:sp>
      <p:sp>
        <p:nvSpPr>
          <p:cNvPr id="71" name="Google Shape;71;p14"/>
          <p:cNvSpPr/>
          <p:nvPr/>
        </p:nvSpPr>
        <p:spPr>
          <a:xfrm>
            <a:off x="4855100" y="527425"/>
            <a:ext cx="3040500" cy="31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Adjacencies : infra, green building, compliance, distraction, access (public vs. private vs. hub vs. seclusion)</a:t>
            </a:r>
            <a:endParaRPr/>
          </a:p>
          <a:p>
            <a:pPr indent="-317500" lvl="0" marL="457200" rtl="0" algn="l">
              <a:spcBef>
                <a:spcPts val="0"/>
              </a:spcBef>
              <a:spcAft>
                <a:spcPts val="0"/>
              </a:spcAft>
              <a:buSzPts val="1400"/>
              <a:buAutoNum type="arabicPeriod"/>
            </a:pPr>
            <a:r>
              <a:rPr lang="en"/>
              <a:t>3 typical floors</a:t>
            </a:r>
            <a:endParaRPr/>
          </a:p>
          <a:p>
            <a:pPr indent="-317500" lvl="0" marL="457200" rtl="0" algn="l">
              <a:spcBef>
                <a:spcPts val="0"/>
              </a:spcBef>
              <a:spcAft>
                <a:spcPts val="0"/>
              </a:spcAft>
              <a:buSzPts val="1400"/>
              <a:buAutoNum type="arabicPeriod"/>
            </a:pPr>
            <a:r>
              <a:rPr lang="en"/>
              <a:t>Unique floors</a:t>
            </a:r>
            <a:endParaRPr/>
          </a:p>
          <a:p>
            <a:pPr indent="-317500" lvl="0" marL="457200" rtl="0" algn="l">
              <a:spcBef>
                <a:spcPts val="0"/>
              </a:spcBef>
              <a:spcAft>
                <a:spcPts val="0"/>
              </a:spcAft>
              <a:buSzPts val="1400"/>
              <a:buAutoNum type="arabicPeriod"/>
            </a:pPr>
            <a:r>
              <a:rPr lang="en"/>
              <a:t>Cultural - pantry entry / meetings cluster BC vs meeting distributed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p:nvPr/>
        </p:nvSpPr>
        <p:spPr>
          <a:xfrm>
            <a:off x="1364875" y="789600"/>
            <a:ext cx="5863200" cy="358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23"/>
          <p:cNvSpPr/>
          <p:nvPr/>
        </p:nvSpPr>
        <p:spPr>
          <a:xfrm>
            <a:off x="2479650" y="1967875"/>
            <a:ext cx="1559400" cy="1121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23"/>
          <p:cNvSpPr/>
          <p:nvPr/>
        </p:nvSpPr>
        <p:spPr>
          <a:xfrm>
            <a:off x="4659775" y="1967875"/>
            <a:ext cx="1559400" cy="1121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23"/>
          <p:cNvSpPr/>
          <p:nvPr/>
        </p:nvSpPr>
        <p:spPr>
          <a:xfrm>
            <a:off x="3777750" y="200315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72" name="Google Shape;272;p23"/>
          <p:cNvSpPr/>
          <p:nvPr/>
        </p:nvSpPr>
        <p:spPr>
          <a:xfrm>
            <a:off x="3777750" y="2362975"/>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73" name="Google Shape;273;p23"/>
          <p:cNvSpPr/>
          <p:nvPr/>
        </p:nvSpPr>
        <p:spPr>
          <a:xfrm>
            <a:off x="3777750" y="272280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74" name="Google Shape;274;p23"/>
          <p:cNvSpPr/>
          <p:nvPr/>
        </p:nvSpPr>
        <p:spPr>
          <a:xfrm>
            <a:off x="4659775" y="200315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75" name="Google Shape;275;p23"/>
          <p:cNvSpPr/>
          <p:nvPr/>
        </p:nvSpPr>
        <p:spPr>
          <a:xfrm>
            <a:off x="4659775" y="2362975"/>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76" name="Google Shape;276;p23"/>
          <p:cNvSpPr/>
          <p:nvPr/>
        </p:nvSpPr>
        <p:spPr>
          <a:xfrm>
            <a:off x="4659775" y="272280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77" name="Google Shape;277;p23"/>
          <p:cNvSpPr txBox="1"/>
          <p:nvPr/>
        </p:nvSpPr>
        <p:spPr>
          <a:xfrm>
            <a:off x="4039050" y="148810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Natural gathering Zone</a:t>
            </a:r>
            <a:endParaRPr sz="800">
              <a:solidFill>
                <a:srgbClr val="FF0000"/>
              </a:solidFill>
            </a:endParaRPr>
          </a:p>
        </p:txBody>
      </p:sp>
      <p:sp>
        <p:nvSpPr>
          <p:cNvPr id="278" name="Google Shape;278;p23"/>
          <p:cNvSpPr txBox="1"/>
          <p:nvPr/>
        </p:nvSpPr>
        <p:spPr>
          <a:xfrm>
            <a:off x="40390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Natural gathering Zone</a:t>
            </a:r>
            <a:endParaRPr sz="800">
              <a:solidFill>
                <a:srgbClr val="FF0000"/>
              </a:solidFill>
            </a:endParaRPr>
          </a:p>
        </p:txBody>
      </p:sp>
      <p:sp>
        <p:nvSpPr>
          <p:cNvPr id="279" name="Google Shape;279;p23"/>
          <p:cNvSpPr/>
          <p:nvPr/>
        </p:nvSpPr>
        <p:spPr>
          <a:xfrm>
            <a:off x="2867725" y="1992625"/>
            <a:ext cx="564300" cy="10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
        <p:nvSpPr>
          <p:cNvPr id="280" name="Google Shape;280;p23"/>
          <p:cNvSpPr/>
          <p:nvPr/>
        </p:nvSpPr>
        <p:spPr>
          <a:xfrm>
            <a:off x="5287775" y="1992625"/>
            <a:ext cx="564300" cy="10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
        <p:nvSpPr>
          <p:cNvPr id="281" name="Google Shape;281;p23"/>
          <p:cNvSpPr/>
          <p:nvPr/>
        </p:nvSpPr>
        <p:spPr>
          <a:xfrm>
            <a:off x="2479650" y="2641525"/>
            <a:ext cx="3456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t>
            </a:r>
            <a:endParaRPr/>
          </a:p>
        </p:txBody>
      </p:sp>
      <p:sp>
        <p:nvSpPr>
          <p:cNvPr id="282" name="Google Shape;282;p23"/>
          <p:cNvSpPr/>
          <p:nvPr/>
        </p:nvSpPr>
        <p:spPr>
          <a:xfrm>
            <a:off x="5852075" y="2003150"/>
            <a:ext cx="3456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t>
            </a:r>
            <a:endParaRPr/>
          </a:p>
        </p:txBody>
      </p:sp>
      <p:sp>
        <p:nvSpPr>
          <p:cNvPr id="283" name="Google Shape;283;p23"/>
          <p:cNvSpPr txBox="1"/>
          <p:nvPr/>
        </p:nvSpPr>
        <p:spPr>
          <a:xfrm>
            <a:off x="24796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284" name="Google Shape;284;p23"/>
          <p:cNvSpPr txBox="1"/>
          <p:nvPr/>
        </p:nvSpPr>
        <p:spPr>
          <a:xfrm>
            <a:off x="2839525" y="15234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FF0000"/>
              </a:solidFill>
            </a:endParaRPr>
          </a:p>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285" name="Google Shape;285;p23"/>
          <p:cNvSpPr txBox="1"/>
          <p:nvPr/>
        </p:nvSpPr>
        <p:spPr>
          <a:xfrm>
            <a:off x="5576975" y="15234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FF0000"/>
              </a:solidFill>
            </a:endParaRPr>
          </a:p>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286" name="Google Shape;286;p23"/>
          <p:cNvSpPr txBox="1"/>
          <p:nvPr/>
        </p:nvSpPr>
        <p:spPr>
          <a:xfrm>
            <a:off x="55276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287" name="Google Shape;287;p23"/>
          <p:cNvSpPr txBox="1"/>
          <p:nvPr/>
        </p:nvSpPr>
        <p:spPr>
          <a:xfrm>
            <a:off x="4042350" y="1842050"/>
            <a:ext cx="66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AA84F"/>
                </a:solidFill>
              </a:rPr>
              <a:t>Primary Entry</a:t>
            </a:r>
            <a:endParaRPr b="1" sz="1000">
              <a:solidFill>
                <a:srgbClr val="6AA84F"/>
              </a:solidFill>
            </a:endParaRPr>
          </a:p>
        </p:txBody>
      </p:sp>
      <p:sp>
        <p:nvSpPr>
          <p:cNvPr id="288" name="Google Shape;288;p23"/>
          <p:cNvSpPr txBox="1"/>
          <p:nvPr/>
        </p:nvSpPr>
        <p:spPr>
          <a:xfrm>
            <a:off x="4042350" y="2722800"/>
            <a:ext cx="66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AA84F"/>
                </a:solidFill>
              </a:rPr>
              <a:t>Primary Entry</a:t>
            </a:r>
            <a:endParaRPr b="1" sz="1000">
              <a:solidFill>
                <a:srgbClr val="6AA84F"/>
              </a:solidFill>
            </a:endParaRPr>
          </a:p>
        </p:txBody>
      </p:sp>
      <p:sp>
        <p:nvSpPr>
          <p:cNvPr id="289" name="Google Shape;289;p23"/>
          <p:cNvSpPr txBox="1"/>
          <p:nvPr/>
        </p:nvSpPr>
        <p:spPr>
          <a:xfrm>
            <a:off x="2386525" y="2506038"/>
            <a:ext cx="6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Fire Egress</a:t>
            </a:r>
            <a:endParaRPr sz="800">
              <a:solidFill>
                <a:srgbClr val="FF0000"/>
              </a:solidFill>
            </a:endParaRPr>
          </a:p>
        </p:txBody>
      </p:sp>
      <p:sp>
        <p:nvSpPr>
          <p:cNvPr id="290" name="Google Shape;290;p23"/>
          <p:cNvSpPr txBox="1"/>
          <p:nvPr/>
        </p:nvSpPr>
        <p:spPr>
          <a:xfrm>
            <a:off x="5760225" y="2151639"/>
            <a:ext cx="6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Fire Egress</a:t>
            </a:r>
            <a:endParaRPr sz="800">
              <a:solidFill>
                <a:srgbClr val="FF0000"/>
              </a:solidFill>
            </a:endParaRPr>
          </a:p>
        </p:txBody>
      </p:sp>
      <p:sp>
        <p:nvSpPr>
          <p:cNvPr id="291" name="Google Shape;291;p23"/>
          <p:cNvSpPr txBox="1"/>
          <p:nvPr/>
        </p:nvSpPr>
        <p:spPr>
          <a:xfrm>
            <a:off x="3802650" y="556750"/>
            <a:ext cx="1093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292" name="Google Shape;292;p23"/>
          <p:cNvSpPr txBox="1"/>
          <p:nvPr/>
        </p:nvSpPr>
        <p:spPr>
          <a:xfrm>
            <a:off x="3802650" y="4250028"/>
            <a:ext cx="1093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293" name="Google Shape;293;p23"/>
          <p:cNvSpPr txBox="1"/>
          <p:nvPr/>
        </p:nvSpPr>
        <p:spPr>
          <a:xfrm rot="-5400000">
            <a:off x="6220158" y="2317050"/>
            <a:ext cx="2240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294" name="Google Shape;294;p23"/>
          <p:cNvSpPr txBox="1"/>
          <p:nvPr/>
        </p:nvSpPr>
        <p:spPr>
          <a:xfrm rot="-5400000">
            <a:off x="146536" y="2317050"/>
            <a:ext cx="2240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295" name="Google Shape;295;p23"/>
          <p:cNvSpPr txBox="1"/>
          <p:nvPr/>
        </p:nvSpPr>
        <p:spPr>
          <a:xfrm>
            <a:off x="7482050" y="768425"/>
            <a:ext cx="155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Populate Priority 1 for Seclusion Zone</a:t>
            </a:r>
            <a:endParaRPr sz="1000">
              <a:solidFill>
                <a:schemeClr val="dk2"/>
              </a:solidFill>
            </a:endParaRPr>
          </a:p>
        </p:txBody>
      </p:sp>
      <p:sp>
        <p:nvSpPr>
          <p:cNvPr id="296" name="Google Shape;296;p23"/>
          <p:cNvSpPr txBox="1"/>
          <p:nvPr/>
        </p:nvSpPr>
        <p:spPr>
          <a:xfrm>
            <a:off x="7482050" y="1149400"/>
            <a:ext cx="155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Populate Priority 1 for Hub/ Public Zone</a:t>
            </a:r>
            <a:endParaRPr sz="1000">
              <a:solidFill>
                <a:schemeClr val="dk2"/>
              </a:solidFill>
            </a:endParaRPr>
          </a:p>
        </p:txBody>
      </p:sp>
      <p:sp>
        <p:nvSpPr>
          <p:cNvPr id="297" name="Google Shape;297;p23"/>
          <p:cNvSpPr/>
          <p:nvPr/>
        </p:nvSpPr>
        <p:spPr>
          <a:xfrm>
            <a:off x="1421325" y="1213675"/>
            <a:ext cx="4843500" cy="3110700"/>
          </a:xfrm>
          <a:custGeom>
            <a:rect b="b" l="l" r="r" t="t"/>
            <a:pathLst>
              <a:path extrusionOk="0" h="124428" w="193740">
                <a:moveTo>
                  <a:pt x="184359" y="109951"/>
                </a:moveTo>
                <a:lnTo>
                  <a:pt x="193427" y="109951"/>
                </a:lnTo>
                <a:lnTo>
                  <a:pt x="193740" y="123709"/>
                </a:lnTo>
                <a:lnTo>
                  <a:pt x="0" y="124428"/>
                </a:lnTo>
                <a:lnTo>
                  <a:pt x="847" y="287"/>
                </a:lnTo>
                <a:lnTo>
                  <a:pt x="21167" y="0"/>
                </a:lnTo>
                <a:lnTo>
                  <a:pt x="20320" y="111015"/>
                </a:lnTo>
                <a:lnTo>
                  <a:pt x="147151" y="110264"/>
                </a:lnTo>
                <a:lnTo>
                  <a:pt x="159345" y="110264"/>
                </a:lnTo>
                <a:lnTo>
                  <a:pt x="171227" y="110577"/>
                </a:lnTo>
                <a:close/>
              </a:path>
            </a:pathLst>
          </a:custGeom>
          <a:solidFill>
            <a:srgbClr val="4285F4">
              <a:alpha val="26880"/>
            </a:srgbClr>
          </a:solidFill>
          <a:ln cap="flat" cmpd="sng" w="9525">
            <a:solidFill>
              <a:srgbClr val="4285F4"/>
            </a:solidFill>
            <a:prstDash val="dash"/>
            <a:round/>
            <a:headEnd len="med" w="med" type="none"/>
            <a:tailEnd len="med" w="med" type="none"/>
          </a:ln>
        </p:spPr>
      </p:sp>
      <p:sp>
        <p:nvSpPr>
          <p:cNvPr id="298" name="Google Shape;298;p23"/>
          <p:cNvSpPr txBox="1"/>
          <p:nvPr/>
        </p:nvSpPr>
        <p:spPr>
          <a:xfrm>
            <a:off x="1506313" y="3858650"/>
            <a:ext cx="23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285F4"/>
                </a:solidFill>
              </a:rPr>
              <a:t>ME - Seclusion zone</a:t>
            </a:r>
            <a:endParaRPr sz="1800">
              <a:solidFill>
                <a:srgbClr val="4285F4"/>
              </a:solidFill>
            </a:endParaRPr>
          </a:p>
        </p:txBody>
      </p:sp>
      <p:sp>
        <p:nvSpPr>
          <p:cNvPr id="299" name="Google Shape;299;p23"/>
          <p:cNvSpPr/>
          <p:nvPr/>
        </p:nvSpPr>
        <p:spPr>
          <a:xfrm>
            <a:off x="3802650" y="796600"/>
            <a:ext cx="1093500" cy="1171200"/>
          </a:xfrm>
          <a:prstGeom prst="rect">
            <a:avLst/>
          </a:prstGeom>
          <a:solidFill>
            <a:srgbClr val="FF9900">
              <a:alpha val="27500"/>
            </a:srgbClr>
          </a:solidFill>
          <a:ln cap="flat" cmpd="sng" w="9525">
            <a:solidFill>
              <a:srgbClr val="FF9900"/>
            </a:solidFill>
            <a:prstDash val="dash"/>
            <a:round/>
            <a:headEnd len="med" w="med" type="none"/>
            <a:tailEnd len="med" w="med"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900"/>
              <a:t>Hub/ Community/ Public zone -opt1</a:t>
            </a:r>
            <a:endParaRPr sz="900"/>
          </a:p>
        </p:txBody>
      </p:sp>
      <p:sp>
        <p:nvSpPr>
          <p:cNvPr id="300" name="Google Shape;300;p23"/>
          <p:cNvSpPr/>
          <p:nvPr/>
        </p:nvSpPr>
        <p:spPr>
          <a:xfrm>
            <a:off x="3802650" y="3089650"/>
            <a:ext cx="1093500" cy="889200"/>
          </a:xfrm>
          <a:prstGeom prst="rect">
            <a:avLst/>
          </a:prstGeom>
          <a:solidFill>
            <a:srgbClr val="FF9900">
              <a:alpha val="27500"/>
            </a:srgbClr>
          </a:solidFill>
          <a:ln cap="flat" cmpd="sng" w="9525">
            <a:solidFill>
              <a:srgbClr val="FF99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p>
          <a:p>
            <a:pPr indent="0" lvl="0" marL="0" marR="0" rtl="0" algn="ctr">
              <a:lnSpc>
                <a:spcPct val="100000"/>
              </a:lnSpc>
              <a:spcBef>
                <a:spcPts val="0"/>
              </a:spcBef>
              <a:spcAft>
                <a:spcPts val="0"/>
              </a:spcAft>
              <a:buNone/>
            </a:pPr>
            <a:r>
              <a:t/>
            </a:r>
            <a:endParaRPr sz="1000"/>
          </a:p>
          <a:p>
            <a:pPr indent="0" lvl="0" marL="0" marR="0" rtl="0" algn="ctr">
              <a:lnSpc>
                <a:spcPct val="100000"/>
              </a:lnSpc>
              <a:spcBef>
                <a:spcPts val="0"/>
              </a:spcBef>
              <a:spcAft>
                <a:spcPts val="0"/>
              </a:spcAft>
              <a:buNone/>
            </a:pPr>
            <a:r>
              <a:t/>
            </a:r>
            <a:endParaRPr sz="1000"/>
          </a:p>
          <a:p>
            <a:pPr indent="0" lvl="0" marL="0" marR="0" rtl="0" algn="ctr">
              <a:lnSpc>
                <a:spcPct val="100000"/>
              </a:lnSpc>
              <a:spcBef>
                <a:spcPts val="0"/>
              </a:spcBef>
              <a:spcAft>
                <a:spcPts val="0"/>
              </a:spcAft>
              <a:buNone/>
            </a:pPr>
            <a:r>
              <a:rPr lang="en" sz="900"/>
              <a:t>Hub/ Community/  Public zone -opt2</a:t>
            </a:r>
            <a:endParaRPr sz="900"/>
          </a:p>
        </p:txBody>
      </p:sp>
      <p:sp>
        <p:nvSpPr>
          <p:cNvPr id="301" name="Google Shape;301;p23"/>
          <p:cNvSpPr/>
          <p:nvPr/>
        </p:nvSpPr>
        <p:spPr>
          <a:xfrm>
            <a:off x="1436075" y="831275"/>
            <a:ext cx="775500" cy="366900"/>
          </a:xfrm>
          <a:prstGeom prst="rect">
            <a:avLst/>
          </a:prstGeom>
          <a:solidFill>
            <a:srgbClr val="4285F4">
              <a:alpha val="26880"/>
            </a:srgbClr>
          </a:solidFill>
          <a:ln cap="flat" cmpd="sng" w="9525">
            <a:solidFill>
              <a:srgbClr val="4285F4"/>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2" name="Google Shape;302;p23"/>
          <p:cNvSpPr/>
          <p:nvPr/>
        </p:nvSpPr>
        <p:spPr>
          <a:xfrm>
            <a:off x="1964600" y="1458475"/>
            <a:ext cx="18381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Collaboration Zone</a:t>
            </a:r>
            <a:endParaRPr sz="800"/>
          </a:p>
        </p:txBody>
      </p:sp>
      <p:sp>
        <p:nvSpPr>
          <p:cNvPr id="303" name="Google Shape;303;p23"/>
          <p:cNvSpPr/>
          <p:nvPr/>
        </p:nvSpPr>
        <p:spPr>
          <a:xfrm>
            <a:off x="2479650" y="779775"/>
            <a:ext cx="345600" cy="6786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800"/>
          </a:p>
        </p:txBody>
      </p:sp>
      <p:sp>
        <p:nvSpPr>
          <p:cNvPr id="304" name="Google Shape;304;p23"/>
          <p:cNvSpPr/>
          <p:nvPr/>
        </p:nvSpPr>
        <p:spPr>
          <a:xfrm>
            <a:off x="1964600" y="3271833"/>
            <a:ext cx="18381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t>Collaboration </a:t>
            </a:r>
            <a:endParaRPr sz="800"/>
          </a:p>
          <a:p>
            <a:pPr indent="0" lvl="0" marL="0" rtl="0" algn="r">
              <a:spcBef>
                <a:spcPts val="0"/>
              </a:spcBef>
              <a:spcAft>
                <a:spcPts val="0"/>
              </a:spcAft>
              <a:buNone/>
            </a:pPr>
            <a:r>
              <a:rPr lang="en" sz="800"/>
              <a:t>Zone</a:t>
            </a:r>
            <a:endParaRPr sz="800"/>
          </a:p>
        </p:txBody>
      </p:sp>
      <p:sp>
        <p:nvSpPr>
          <p:cNvPr id="305" name="Google Shape;305;p23"/>
          <p:cNvSpPr/>
          <p:nvPr/>
        </p:nvSpPr>
        <p:spPr>
          <a:xfrm>
            <a:off x="2853600" y="1452825"/>
            <a:ext cx="621000" cy="331500"/>
          </a:xfrm>
          <a:prstGeom prst="roundRect">
            <a:avLst>
              <a:gd fmla="val 16667" name="adj"/>
            </a:avLst>
          </a:prstGeom>
          <a:noFill/>
          <a:ln cap="flat" cmpd="sng" w="9525">
            <a:solidFill>
              <a:srgbClr val="645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453FF"/>
                </a:solidFill>
              </a:rPr>
              <a:t>Team social</a:t>
            </a:r>
            <a:endParaRPr sz="1000">
              <a:solidFill>
                <a:srgbClr val="6453FF"/>
              </a:solidFill>
            </a:endParaRPr>
          </a:p>
        </p:txBody>
      </p:sp>
      <p:sp>
        <p:nvSpPr>
          <p:cNvPr id="306" name="Google Shape;306;p23"/>
          <p:cNvSpPr/>
          <p:nvPr/>
        </p:nvSpPr>
        <p:spPr>
          <a:xfrm>
            <a:off x="1964600" y="1989050"/>
            <a:ext cx="345600" cy="11217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7" name="Google Shape;307;p23"/>
          <p:cNvSpPr/>
          <p:nvPr/>
        </p:nvSpPr>
        <p:spPr>
          <a:xfrm>
            <a:off x="1972925" y="811925"/>
            <a:ext cx="487500" cy="637500"/>
          </a:xfrm>
          <a:custGeom>
            <a:rect b="b" l="l" r="r" t="t"/>
            <a:pathLst>
              <a:path extrusionOk="0" h="25500" w="19500">
                <a:moveTo>
                  <a:pt x="0" y="25050"/>
                </a:moveTo>
                <a:lnTo>
                  <a:pt x="19500" y="25500"/>
                </a:lnTo>
                <a:lnTo>
                  <a:pt x="19500" y="0"/>
                </a:lnTo>
                <a:lnTo>
                  <a:pt x="10500" y="150"/>
                </a:lnTo>
                <a:lnTo>
                  <a:pt x="10650" y="16800"/>
                </a:lnTo>
                <a:lnTo>
                  <a:pt x="150" y="16800"/>
                </a:lnTo>
                <a:close/>
              </a:path>
            </a:pathLst>
          </a:custGeom>
          <a:solidFill>
            <a:srgbClr val="00FF00">
              <a:alpha val="30630"/>
            </a:srgbClr>
          </a:solidFill>
          <a:ln cap="flat" cmpd="sng" w="9525">
            <a:solidFill>
              <a:srgbClr val="00FF00"/>
            </a:solidFill>
            <a:prstDash val="dash"/>
            <a:round/>
            <a:headEnd len="med" w="med" type="none"/>
            <a:tailEnd len="med" w="med" type="none"/>
          </a:ln>
        </p:spPr>
      </p:sp>
      <p:sp>
        <p:nvSpPr>
          <p:cNvPr id="308" name="Google Shape;308;p23"/>
          <p:cNvSpPr/>
          <p:nvPr/>
        </p:nvSpPr>
        <p:spPr>
          <a:xfrm>
            <a:off x="2848850" y="802425"/>
            <a:ext cx="928800" cy="6375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9" name="Google Shape;309;p23"/>
          <p:cNvSpPr/>
          <p:nvPr/>
        </p:nvSpPr>
        <p:spPr>
          <a:xfrm>
            <a:off x="1964600" y="3606600"/>
            <a:ext cx="1812900" cy="3315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0" name="Google Shape;310;p23"/>
          <p:cNvSpPr txBox="1"/>
          <p:nvPr/>
        </p:nvSpPr>
        <p:spPr>
          <a:xfrm>
            <a:off x="2926200" y="916913"/>
            <a:ext cx="77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AA84F"/>
                </a:solidFill>
              </a:rPr>
              <a:t>ME</a:t>
            </a:r>
            <a:endParaRPr sz="1800">
              <a:solidFill>
                <a:srgbClr val="6AA84F"/>
              </a:solidFill>
            </a:endParaRPr>
          </a:p>
        </p:txBody>
      </p:sp>
      <p:sp>
        <p:nvSpPr>
          <p:cNvPr id="311" name="Google Shape;311;p23"/>
          <p:cNvSpPr/>
          <p:nvPr/>
        </p:nvSpPr>
        <p:spPr>
          <a:xfrm>
            <a:off x="6759850" y="2373950"/>
            <a:ext cx="426300" cy="3519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312" name="Google Shape;312;p23"/>
          <p:cNvSpPr/>
          <p:nvPr/>
        </p:nvSpPr>
        <p:spPr>
          <a:xfrm>
            <a:off x="6449550" y="2003150"/>
            <a:ext cx="323100" cy="10722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313" name="Google Shape;313;p23"/>
          <p:cNvSpPr/>
          <p:nvPr/>
        </p:nvSpPr>
        <p:spPr>
          <a:xfrm>
            <a:off x="5576825" y="1523450"/>
            <a:ext cx="621000" cy="331500"/>
          </a:xfrm>
          <a:prstGeom prst="roundRect">
            <a:avLst>
              <a:gd fmla="val 16667" name="adj"/>
            </a:avLst>
          </a:prstGeom>
          <a:noFill/>
          <a:ln cap="flat" cmpd="sng" w="9525">
            <a:solidFill>
              <a:srgbClr val="645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453FF"/>
                </a:solidFill>
              </a:rPr>
              <a:t>Team social</a:t>
            </a:r>
            <a:endParaRPr sz="1000">
              <a:solidFill>
                <a:srgbClr val="6453FF"/>
              </a:solidFill>
            </a:endParaRPr>
          </a:p>
        </p:txBody>
      </p:sp>
      <p:sp>
        <p:nvSpPr>
          <p:cNvPr id="314" name="Google Shape;314;p23"/>
          <p:cNvSpPr/>
          <p:nvPr/>
        </p:nvSpPr>
        <p:spPr>
          <a:xfrm>
            <a:off x="5604875" y="3202500"/>
            <a:ext cx="621000" cy="331500"/>
          </a:xfrm>
          <a:prstGeom prst="roundRect">
            <a:avLst>
              <a:gd fmla="val 16667" name="adj"/>
            </a:avLst>
          </a:prstGeom>
          <a:noFill/>
          <a:ln cap="flat" cmpd="sng" w="9525">
            <a:solidFill>
              <a:srgbClr val="645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453FF"/>
                </a:solidFill>
              </a:rPr>
              <a:t>Team social</a:t>
            </a:r>
            <a:endParaRPr sz="1000">
              <a:solidFill>
                <a:srgbClr val="6453FF"/>
              </a:solidFill>
            </a:endParaRPr>
          </a:p>
        </p:txBody>
      </p:sp>
      <p:sp>
        <p:nvSpPr>
          <p:cNvPr id="315" name="Google Shape;315;p23"/>
          <p:cNvSpPr/>
          <p:nvPr/>
        </p:nvSpPr>
        <p:spPr>
          <a:xfrm>
            <a:off x="2472925" y="3232150"/>
            <a:ext cx="621000" cy="331500"/>
          </a:xfrm>
          <a:prstGeom prst="roundRect">
            <a:avLst>
              <a:gd fmla="val 16667" name="adj"/>
            </a:avLst>
          </a:prstGeom>
          <a:noFill/>
          <a:ln cap="flat" cmpd="sng" w="9525">
            <a:solidFill>
              <a:srgbClr val="6453F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6453FF"/>
                </a:solidFill>
              </a:rPr>
              <a:t>Team social</a:t>
            </a:r>
            <a:endParaRPr sz="1000">
              <a:solidFill>
                <a:srgbClr val="6453FF"/>
              </a:solidFill>
            </a:endParaRPr>
          </a:p>
        </p:txBody>
      </p:sp>
      <p:sp>
        <p:nvSpPr>
          <p:cNvPr id="316" name="Google Shape;316;p23"/>
          <p:cNvSpPr/>
          <p:nvPr/>
        </p:nvSpPr>
        <p:spPr>
          <a:xfrm>
            <a:off x="4920300" y="1513750"/>
            <a:ext cx="12774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317" name="Google Shape;317;p23"/>
          <p:cNvSpPr/>
          <p:nvPr/>
        </p:nvSpPr>
        <p:spPr>
          <a:xfrm>
            <a:off x="4920300" y="3212200"/>
            <a:ext cx="12990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318" name="Google Shape;318;p23"/>
          <p:cNvSpPr/>
          <p:nvPr/>
        </p:nvSpPr>
        <p:spPr>
          <a:xfrm>
            <a:off x="4951575" y="1208900"/>
            <a:ext cx="1299000" cy="3315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9" name="Google Shape;319;p23"/>
          <p:cNvSpPr/>
          <p:nvPr/>
        </p:nvSpPr>
        <p:spPr>
          <a:xfrm>
            <a:off x="4951575" y="3594175"/>
            <a:ext cx="1299000" cy="3519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320" name="Google Shape;320;p23"/>
          <p:cNvCxnSpPr>
            <a:stCxn id="291" idx="0"/>
          </p:cNvCxnSpPr>
          <p:nvPr/>
        </p:nvCxnSpPr>
        <p:spPr>
          <a:xfrm>
            <a:off x="4349400" y="556750"/>
            <a:ext cx="0" cy="4482300"/>
          </a:xfrm>
          <a:prstGeom prst="straightConnector1">
            <a:avLst/>
          </a:prstGeom>
          <a:noFill/>
          <a:ln cap="flat" cmpd="sng" w="9525">
            <a:solidFill>
              <a:schemeClr val="dk2"/>
            </a:solidFill>
            <a:prstDash val="lgDashDot"/>
            <a:round/>
            <a:headEnd len="med" w="med" type="none"/>
            <a:tailEnd len="med" w="med" type="none"/>
          </a:ln>
        </p:spPr>
      </p:cxnSp>
      <p:cxnSp>
        <p:nvCxnSpPr>
          <p:cNvPr id="321" name="Google Shape;321;p23"/>
          <p:cNvCxnSpPr/>
          <p:nvPr/>
        </p:nvCxnSpPr>
        <p:spPr>
          <a:xfrm>
            <a:off x="674086" y="2486400"/>
            <a:ext cx="7463100" cy="0"/>
          </a:xfrm>
          <a:prstGeom prst="straightConnector1">
            <a:avLst/>
          </a:prstGeom>
          <a:noFill/>
          <a:ln cap="flat" cmpd="sng" w="9525">
            <a:solidFill>
              <a:schemeClr val="dk2"/>
            </a:solidFill>
            <a:prstDash val="lgDashDot"/>
            <a:round/>
            <a:headEnd len="med" w="med" type="none"/>
            <a:tailEnd len="med" w="med" type="none"/>
          </a:ln>
        </p:spPr>
      </p:cxnSp>
      <p:sp>
        <p:nvSpPr>
          <p:cNvPr id="322" name="Google Shape;322;p23"/>
          <p:cNvSpPr/>
          <p:nvPr/>
        </p:nvSpPr>
        <p:spPr>
          <a:xfrm>
            <a:off x="6436775" y="3212050"/>
            <a:ext cx="323100" cy="7341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323" name="Google Shape;323;p23"/>
          <p:cNvSpPr/>
          <p:nvPr/>
        </p:nvSpPr>
        <p:spPr>
          <a:xfrm>
            <a:off x="6458250" y="1208898"/>
            <a:ext cx="323100" cy="637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324" name="Google Shape;324;p23"/>
          <p:cNvSpPr/>
          <p:nvPr/>
        </p:nvSpPr>
        <p:spPr>
          <a:xfrm>
            <a:off x="4942225" y="798850"/>
            <a:ext cx="1307450" cy="413350"/>
          </a:xfrm>
          <a:custGeom>
            <a:rect b="b" l="l" r="r" t="t"/>
            <a:pathLst>
              <a:path extrusionOk="0" h="16534" w="52298">
                <a:moveTo>
                  <a:pt x="360" y="0"/>
                </a:moveTo>
                <a:lnTo>
                  <a:pt x="52118" y="179"/>
                </a:lnTo>
                <a:lnTo>
                  <a:pt x="52298" y="15995"/>
                </a:lnTo>
                <a:lnTo>
                  <a:pt x="0" y="16534"/>
                </a:lnTo>
                <a:close/>
              </a:path>
            </a:pathLst>
          </a:custGeom>
          <a:solidFill>
            <a:srgbClr val="4285F4">
              <a:alpha val="26880"/>
            </a:srgbClr>
          </a:solidFill>
          <a:ln cap="flat" cmpd="sng" w="9525">
            <a:solidFill>
              <a:srgbClr val="4285F4"/>
            </a:solidFill>
            <a:prstDash val="dash"/>
            <a:round/>
            <a:headEnd len="med" w="med" type="none"/>
            <a:tailEnd len="med" w="med" type="none"/>
          </a:ln>
        </p:spPr>
      </p:sp>
      <p:sp>
        <p:nvSpPr>
          <p:cNvPr id="325" name="Google Shape;325;p23"/>
          <p:cNvSpPr/>
          <p:nvPr/>
        </p:nvSpPr>
        <p:spPr>
          <a:xfrm>
            <a:off x="6433387" y="798850"/>
            <a:ext cx="766050" cy="1579000"/>
          </a:xfrm>
          <a:custGeom>
            <a:rect b="b" l="l" r="r" t="t"/>
            <a:pathLst>
              <a:path extrusionOk="0" h="63160" w="30642">
                <a:moveTo>
                  <a:pt x="0" y="15634"/>
                </a:moveTo>
                <a:lnTo>
                  <a:pt x="0" y="0"/>
                </a:lnTo>
                <a:lnTo>
                  <a:pt x="30642" y="312"/>
                </a:lnTo>
                <a:lnTo>
                  <a:pt x="29704" y="63160"/>
                </a:lnTo>
                <a:lnTo>
                  <a:pt x="14383" y="62847"/>
                </a:lnTo>
                <a:lnTo>
                  <a:pt x="14070" y="15321"/>
                </a:lnTo>
                <a:close/>
              </a:path>
            </a:pathLst>
          </a:custGeom>
          <a:solidFill>
            <a:srgbClr val="00FF00">
              <a:alpha val="30630"/>
            </a:srgbClr>
          </a:solidFill>
          <a:ln cap="flat" cmpd="sng" w="9525">
            <a:solidFill>
              <a:srgbClr val="00FF00"/>
            </a:solidFill>
            <a:prstDash val="dash"/>
            <a:round/>
            <a:headEnd len="med" w="med" type="none"/>
            <a:tailEnd len="med" w="med" type="none"/>
          </a:ln>
        </p:spPr>
      </p:sp>
      <p:sp>
        <p:nvSpPr>
          <p:cNvPr id="326" name="Google Shape;326;p23"/>
          <p:cNvSpPr/>
          <p:nvPr/>
        </p:nvSpPr>
        <p:spPr>
          <a:xfrm>
            <a:off x="6452425" y="2719575"/>
            <a:ext cx="758225" cy="1633725"/>
          </a:xfrm>
          <a:custGeom>
            <a:rect b="b" l="l" r="r" t="t"/>
            <a:pathLst>
              <a:path extrusionOk="0" h="65349" w="30329">
                <a:moveTo>
                  <a:pt x="625" y="50341"/>
                </a:moveTo>
                <a:lnTo>
                  <a:pt x="13757" y="50341"/>
                </a:lnTo>
                <a:lnTo>
                  <a:pt x="14070" y="625"/>
                </a:lnTo>
                <a:lnTo>
                  <a:pt x="30329" y="0"/>
                </a:lnTo>
                <a:lnTo>
                  <a:pt x="30329" y="65349"/>
                </a:lnTo>
                <a:lnTo>
                  <a:pt x="0" y="65036"/>
                </a:lnTo>
                <a:close/>
              </a:path>
            </a:pathLst>
          </a:custGeom>
          <a:solidFill>
            <a:srgbClr val="00FF00">
              <a:alpha val="30630"/>
            </a:srgbClr>
          </a:solidFill>
          <a:ln cap="flat" cmpd="sng" w="9525">
            <a:solidFill>
              <a:srgbClr val="00FF00"/>
            </a:solidFill>
            <a:prstDash val="dash"/>
            <a:round/>
            <a:headEnd len="med" w="med" type="none"/>
            <a:tailEnd len="med" w="med" type="none"/>
          </a:ln>
        </p:spPr>
      </p:sp>
      <p:sp>
        <p:nvSpPr>
          <p:cNvPr id="327" name="Google Shape;327;p23"/>
          <p:cNvSpPr txBox="1"/>
          <p:nvPr/>
        </p:nvSpPr>
        <p:spPr>
          <a:xfrm>
            <a:off x="7482050" y="1642000"/>
            <a:ext cx="155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Populate Priority 1 for Hub/ Public Zone</a:t>
            </a:r>
            <a:endParaRPr sz="1000">
              <a:solidFill>
                <a:schemeClr val="dk2"/>
              </a:solidFill>
            </a:endParaRPr>
          </a:p>
        </p:txBody>
      </p:sp>
      <p:sp>
        <p:nvSpPr>
          <p:cNvPr id="328" name="Google Shape;328;p23"/>
          <p:cNvSpPr txBox="1"/>
          <p:nvPr/>
        </p:nvSpPr>
        <p:spPr>
          <a:xfrm>
            <a:off x="0" y="0"/>
            <a:ext cx="760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Zoning step 3 - fine tuning and scoring the outputs</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24" title="Screenshot 2025-03-29 at 18.26.15.png">
            <a:hlinkClick r:id="rId3"/>
          </p:cNvPr>
          <p:cNvPicPr preferRelativeResize="0"/>
          <p:nvPr/>
        </p:nvPicPr>
        <p:blipFill>
          <a:blip r:embed="rId4">
            <a:alphaModFix/>
          </a:blip>
          <a:stretch>
            <a:fillRect/>
          </a:stretch>
        </p:blipFill>
        <p:spPr>
          <a:xfrm>
            <a:off x="152400" y="152400"/>
            <a:ext cx="8839204" cy="48253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txBox="1"/>
          <p:nvPr/>
        </p:nvSpPr>
        <p:spPr>
          <a:xfrm>
            <a:off x="0" y="0"/>
            <a:ext cx="5693400" cy="13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2"/>
                </a:solidFill>
              </a:rPr>
              <a:t>Zoning Samples customer 1 </a:t>
            </a:r>
            <a:endParaRPr sz="4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6" title="Screenshot 2025-03-26 at 12.39.19 PM.png"/>
          <p:cNvPicPr preferRelativeResize="0"/>
          <p:nvPr/>
        </p:nvPicPr>
        <p:blipFill>
          <a:blip r:embed="rId3">
            <a:alphaModFix/>
          </a:blip>
          <a:stretch>
            <a:fillRect/>
          </a:stretch>
        </p:blipFill>
        <p:spPr>
          <a:xfrm>
            <a:off x="4745950" y="0"/>
            <a:ext cx="3344980"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7" title="Screenshot 2025-03-26 at 12.39.56 PM.png"/>
          <p:cNvPicPr preferRelativeResize="0"/>
          <p:nvPr/>
        </p:nvPicPr>
        <p:blipFill>
          <a:blip r:embed="rId3">
            <a:alphaModFix/>
          </a:blip>
          <a:stretch>
            <a:fillRect/>
          </a:stretch>
        </p:blipFill>
        <p:spPr>
          <a:xfrm>
            <a:off x="152400" y="152400"/>
            <a:ext cx="8617098" cy="48387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8" title="Screenshot 2025-03-26 at 12.40.26 PM.png"/>
          <p:cNvPicPr preferRelativeResize="0"/>
          <p:nvPr/>
        </p:nvPicPr>
        <p:blipFill>
          <a:blip r:embed="rId3">
            <a:alphaModFix/>
          </a:blip>
          <a:stretch>
            <a:fillRect/>
          </a:stretch>
        </p:blipFill>
        <p:spPr>
          <a:xfrm>
            <a:off x="152400" y="1025825"/>
            <a:ext cx="8839204" cy="34010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9" title="Screenshot 2025-03-26 at 12.40.45 PM.png"/>
          <p:cNvPicPr preferRelativeResize="0"/>
          <p:nvPr/>
        </p:nvPicPr>
        <p:blipFill>
          <a:blip r:embed="rId3">
            <a:alphaModFix/>
          </a:blip>
          <a:stretch>
            <a:fillRect/>
          </a:stretch>
        </p:blipFill>
        <p:spPr>
          <a:xfrm>
            <a:off x="152400" y="152400"/>
            <a:ext cx="8642845"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0"/>
          <p:cNvPicPr preferRelativeResize="0"/>
          <p:nvPr/>
        </p:nvPicPr>
        <p:blipFill rotWithShape="1">
          <a:blip r:embed="rId3">
            <a:alphaModFix/>
          </a:blip>
          <a:srcRect b="13520" l="61366" r="9648" t="33100"/>
          <a:stretch/>
        </p:blipFill>
        <p:spPr>
          <a:xfrm>
            <a:off x="2522859" y="0"/>
            <a:ext cx="4367467"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1"/>
          <p:cNvSpPr txBox="1"/>
          <p:nvPr/>
        </p:nvSpPr>
        <p:spPr>
          <a:xfrm>
            <a:off x="0" y="0"/>
            <a:ext cx="5693400" cy="13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2"/>
                </a:solidFill>
              </a:rPr>
              <a:t>Zoning customer 2  </a:t>
            </a:r>
            <a:endParaRPr sz="4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2"/>
          <p:cNvSpPr txBox="1"/>
          <p:nvPr/>
        </p:nvSpPr>
        <p:spPr>
          <a:xfrm>
            <a:off x="9350" y="231075"/>
            <a:ext cx="38496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Customer 2  </a:t>
            </a:r>
            <a:endParaRPr sz="1800">
              <a:solidFill>
                <a:schemeClr val="dk2"/>
              </a:solidFill>
            </a:endParaRPr>
          </a:p>
        </p:txBody>
      </p:sp>
      <p:pic>
        <p:nvPicPr>
          <p:cNvPr id="374" name="Google Shape;374;p32" title="Screenshot 2025-03-26 at 6.36.08 AM.png"/>
          <p:cNvPicPr preferRelativeResize="0"/>
          <p:nvPr/>
        </p:nvPicPr>
        <p:blipFill>
          <a:blip r:embed="rId3">
            <a:alphaModFix/>
          </a:blip>
          <a:stretch>
            <a:fillRect/>
          </a:stretch>
        </p:blipFill>
        <p:spPr>
          <a:xfrm>
            <a:off x="1410720" y="0"/>
            <a:ext cx="7927354"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331800" y="843650"/>
            <a:ext cx="8152800" cy="3879000"/>
          </a:xfrm>
          <a:prstGeom prst="rect">
            <a:avLst/>
          </a:prstGeom>
          <a:noFill/>
          <a:ln>
            <a:noFill/>
          </a:ln>
        </p:spPr>
        <p:txBody>
          <a:bodyPr anchorCtr="0" anchor="t" bIns="91425" lIns="91425" spcFirstLastPara="1" rIns="91425" wrap="square" tIns="91425">
            <a:spAutoFit/>
          </a:bodyPr>
          <a:lstStyle/>
          <a:p>
            <a:pPr indent="-247650" lvl="0" marL="285750" rtl="0" algn="l">
              <a:spcBef>
                <a:spcPts val="0"/>
              </a:spcBef>
              <a:spcAft>
                <a:spcPts val="0"/>
              </a:spcAft>
              <a:buClr>
                <a:schemeClr val="dk2"/>
              </a:buClr>
              <a:buSzPts val="1200"/>
              <a:buAutoNum type="arabicPeriod"/>
            </a:pPr>
            <a:r>
              <a:rPr lang="en" sz="1200">
                <a:solidFill>
                  <a:schemeClr val="dk2"/>
                </a:solidFill>
              </a:rPr>
              <a:t>Divide the program of spaces into the following categories </a:t>
            </a:r>
            <a:endParaRPr sz="1200">
              <a:solidFill>
                <a:schemeClr val="dk2"/>
              </a:solidFill>
            </a:endParaRPr>
          </a:p>
          <a:p>
            <a:pPr indent="-247650" lvl="1" marL="571500" rtl="0" algn="l">
              <a:spcBef>
                <a:spcPts val="0"/>
              </a:spcBef>
              <a:spcAft>
                <a:spcPts val="0"/>
              </a:spcAft>
              <a:buClr>
                <a:schemeClr val="dk2"/>
              </a:buClr>
              <a:buSzPts val="1200"/>
              <a:buAutoNum type="alphaLcPeriod"/>
            </a:pPr>
            <a:r>
              <a:rPr lang="en" sz="1200">
                <a:solidFill>
                  <a:schemeClr val="dk2"/>
                </a:solidFill>
              </a:rPr>
              <a:t>ME: WE: Team US + Support Spaces + floor amenity spaces</a:t>
            </a:r>
            <a:endParaRPr sz="1200">
              <a:solidFill>
                <a:schemeClr val="dk2"/>
              </a:solidFill>
            </a:endParaRPr>
          </a:p>
          <a:p>
            <a:pPr indent="-247650" lvl="1" marL="571500" rtl="0" algn="l">
              <a:spcBef>
                <a:spcPts val="0"/>
              </a:spcBef>
              <a:spcAft>
                <a:spcPts val="0"/>
              </a:spcAft>
              <a:buClr>
                <a:schemeClr val="dk2"/>
              </a:buClr>
              <a:buSzPts val="1200"/>
              <a:buAutoNum type="alphaLcPeriod"/>
            </a:pPr>
            <a:r>
              <a:rPr lang="en" sz="1200">
                <a:solidFill>
                  <a:schemeClr val="dk2"/>
                </a:solidFill>
              </a:rPr>
              <a:t>Welcome spaces, external-public access spaces</a:t>
            </a:r>
            <a:endParaRPr sz="1200">
              <a:solidFill>
                <a:schemeClr val="dk2"/>
              </a:solidFill>
            </a:endParaRPr>
          </a:p>
          <a:p>
            <a:pPr indent="-247650" lvl="1" marL="571500" rtl="0" algn="l">
              <a:spcBef>
                <a:spcPts val="0"/>
              </a:spcBef>
              <a:spcAft>
                <a:spcPts val="0"/>
              </a:spcAft>
              <a:buClr>
                <a:schemeClr val="dk2"/>
              </a:buClr>
              <a:buSzPts val="1200"/>
              <a:buAutoNum type="alphaLcPeriod"/>
            </a:pPr>
            <a:r>
              <a:rPr lang="en" sz="1200">
                <a:solidFill>
                  <a:schemeClr val="dk2"/>
                </a:solidFill>
              </a:rPr>
              <a:t>Speciality + site support + all marquee spaces </a:t>
            </a:r>
            <a:r>
              <a:rPr lang="en" sz="1000">
                <a:solidFill>
                  <a:schemeClr val="dk2"/>
                </a:solidFill>
              </a:rPr>
              <a:t>(like you do in retail, marquee brands by floor)</a:t>
            </a:r>
            <a:endParaRPr sz="1000">
              <a:solidFill>
                <a:schemeClr val="dk2"/>
              </a:solidFill>
            </a:endParaRPr>
          </a:p>
          <a:p>
            <a:pPr indent="-247650" lvl="0" marL="285750" rtl="0" algn="l">
              <a:spcBef>
                <a:spcPts val="0"/>
              </a:spcBef>
              <a:spcAft>
                <a:spcPts val="0"/>
              </a:spcAft>
              <a:buClr>
                <a:schemeClr val="dk2"/>
              </a:buClr>
              <a:buSzPts val="1200"/>
              <a:buAutoNum type="arabicPeriod"/>
            </a:pPr>
            <a:r>
              <a:rPr lang="en" sz="1200">
                <a:solidFill>
                  <a:schemeClr val="dk2"/>
                </a:solidFill>
              </a:rPr>
              <a:t>Identify a Typical floor</a:t>
            </a:r>
            <a:endParaRPr sz="1200">
              <a:solidFill>
                <a:schemeClr val="dk2"/>
              </a:solidFill>
            </a:endParaRPr>
          </a:p>
          <a:p>
            <a:pPr indent="-247650" lvl="0" marL="285750" rtl="0" algn="l">
              <a:spcBef>
                <a:spcPts val="0"/>
              </a:spcBef>
              <a:spcAft>
                <a:spcPts val="0"/>
              </a:spcAft>
              <a:buClr>
                <a:schemeClr val="dk2"/>
              </a:buClr>
              <a:buSzPts val="1200"/>
              <a:buAutoNum type="arabicPeriod"/>
            </a:pPr>
            <a:r>
              <a:rPr lang="en" sz="1200">
                <a:solidFill>
                  <a:schemeClr val="dk2"/>
                </a:solidFill>
              </a:rPr>
              <a:t>Define the seatcount that can be achieved in the </a:t>
            </a:r>
            <a:r>
              <a:rPr lang="en" sz="1200">
                <a:solidFill>
                  <a:schemeClr val="dk2"/>
                </a:solidFill>
              </a:rPr>
              <a:t>typical</a:t>
            </a:r>
            <a:r>
              <a:rPr lang="en" sz="1200">
                <a:solidFill>
                  <a:schemeClr val="dk2"/>
                </a:solidFill>
              </a:rPr>
              <a:t> floor by dividing floor USF  from target density. To get the HC per floor divide by (1-mobility) or </a:t>
            </a:r>
            <a:r>
              <a:rPr lang="en" sz="1200">
                <a:solidFill>
                  <a:schemeClr val="dk2"/>
                </a:solidFill>
              </a:rPr>
              <a:t>anticipated</a:t>
            </a:r>
            <a:r>
              <a:rPr lang="en" sz="1200">
                <a:solidFill>
                  <a:schemeClr val="dk2"/>
                </a:solidFill>
              </a:rPr>
              <a:t> daily attendance</a:t>
            </a:r>
            <a:endParaRPr sz="1200">
              <a:solidFill>
                <a:schemeClr val="dk2"/>
              </a:solidFill>
            </a:endParaRPr>
          </a:p>
          <a:p>
            <a:pPr indent="-247650" lvl="0" marL="285750" rtl="0" algn="l">
              <a:spcBef>
                <a:spcPts val="0"/>
              </a:spcBef>
              <a:spcAft>
                <a:spcPts val="0"/>
              </a:spcAft>
              <a:buClr>
                <a:schemeClr val="dk2"/>
              </a:buClr>
              <a:buSzPts val="1200"/>
              <a:buAutoNum type="arabicPeriod"/>
            </a:pPr>
            <a:r>
              <a:rPr lang="en" sz="1200">
                <a:solidFill>
                  <a:schemeClr val="dk2"/>
                </a:solidFill>
              </a:rPr>
              <a:t>Assign these SC or HC as a whole or split by departments as per need. All department assignment is a complex relationship of compliance adjacency and ‘split across floors’ allowance</a:t>
            </a:r>
            <a:endParaRPr sz="1200">
              <a:solidFill>
                <a:schemeClr val="dk2"/>
              </a:solidFill>
            </a:endParaRPr>
          </a:p>
          <a:p>
            <a:pPr indent="-247650" lvl="0" marL="285750" rtl="0" algn="l">
              <a:spcBef>
                <a:spcPts val="0"/>
              </a:spcBef>
              <a:spcAft>
                <a:spcPts val="0"/>
              </a:spcAft>
              <a:buClr>
                <a:schemeClr val="dk2"/>
              </a:buClr>
              <a:buSzPts val="1200"/>
              <a:buAutoNum type="arabicPeriod"/>
            </a:pPr>
            <a:r>
              <a:rPr lang="en" sz="1200">
                <a:solidFill>
                  <a:schemeClr val="dk2"/>
                </a:solidFill>
              </a:rPr>
              <a:t>Run a micro-program (for this SC or HC) with all linked distribution for ME: WE: Team US + Support Spaces + floor amenity spaces for the </a:t>
            </a:r>
            <a:r>
              <a:rPr lang="en" sz="1200">
                <a:solidFill>
                  <a:schemeClr val="dk2"/>
                </a:solidFill>
              </a:rPr>
              <a:t>identified typical floor. If the floor is not fully consumed increase the space-mix retaining the same distribution relationship. This should give you a new SC or HC numbers that is a fit for the floor. Lock this assignment.</a:t>
            </a:r>
            <a:endParaRPr sz="1200">
              <a:solidFill>
                <a:schemeClr val="dk2"/>
              </a:solidFill>
            </a:endParaRPr>
          </a:p>
          <a:p>
            <a:pPr indent="-247650" lvl="0" marL="285750" rtl="0" algn="l">
              <a:spcBef>
                <a:spcPts val="0"/>
              </a:spcBef>
              <a:spcAft>
                <a:spcPts val="0"/>
              </a:spcAft>
              <a:buClr>
                <a:schemeClr val="dk2"/>
              </a:buClr>
              <a:buSzPts val="1200"/>
              <a:buAutoNum type="arabicPeriod"/>
            </a:pPr>
            <a:r>
              <a:rPr lang="en" sz="1200">
                <a:solidFill>
                  <a:schemeClr val="dk2"/>
                </a:solidFill>
              </a:rPr>
              <a:t>Assign the above </a:t>
            </a:r>
            <a:r>
              <a:rPr lang="en" sz="1200">
                <a:solidFill>
                  <a:schemeClr val="dk2"/>
                </a:solidFill>
              </a:rPr>
              <a:t>output</a:t>
            </a:r>
            <a:r>
              <a:rPr lang="en" sz="1200">
                <a:solidFill>
                  <a:schemeClr val="dk2"/>
                </a:solidFill>
              </a:rPr>
              <a:t> to each</a:t>
            </a:r>
            <a:r>
              <a:rPr lang="en" sz="1200">
                <a:solidFill>
                  <a:schemeClr val="dk2"/>
                </a:solidFill>
              </a:rPr>
              <a:t> level of</a:t>
            </a:r>
            <a:r>
              <a:rPr lang="en" sz="1200">
                <a:solidFill>
                  <a:schemeClr val="dk2"/>
                </a:solidFill>
              </a:rPr>
              <a:t> the typical floors, </a:t>
            </a:r>
            <a:r>
              <a:rPr lang="en" sz="1200">
                <a:solidFill>
                  <a:schemeClr val="dk2"/>
                </a:solidFill>
              </a:rPr>
              <a:t>retain the departmental space-mix distribution when they are unique to each department.</a:t>
            </a:r>
            <a:endParaRPr sz="1200">
              <a:solidFill>
                <a:schemeClr val="dk2"/>
              </a:solidFill>
            </a:endParaRPr>
          </a:p>
          <a:p>
            <a:pPr indent="-247650" lvl="0" marL="285750" rtl="0" algn="l">
              <a:spcBef>
                <a:spcPts val="0"/>
              </a:spcBef>
              <a:spcAft>
                <a:spcPts val="0"/>
              </a:spcAft>
              <a:buClr>
                <a:schemeClr val="dk2"/>
              </a:buClr>
              <a:buSzPts val="1200"/>
              <a:buAutoNum type="arabicPeriod"/>
            </a:pPr>
            <a:r>
              <a:rPr lang="en" sz="1200">
                <a:solidFill>
                  <a:schemeClr val="dk2"/>
                </a:solidFill>
              </a:rPr>
              <a:t>Next calculate residual </a:t>
            </a:r>
            <a:r>
              <a:rPr lang="en" sz="1200">
                <a:solidFill>
                  <a:schemeClr val="dk2"/>
                </a:solidFill>
              </a:rPr>
              <a:t>ME: WE: Team US spaces + Support Spaces + floor amenity spaces, keep in temp-vault</a:t>
            </a:r>
            <a:endParaRPr sz="1200">
              <a:solidFill>
                <a:schemeClr val="dk2"/>
              </a:solidFill>
            </a:endParaRPr>
          </a:p>
          <a:p>
            <a:pPr indent="-247650" lvl="0" marL="285750" rtl="0" algn="l">
              <a:spcBef>
                <a:spcPts val="0"/>
              </a:spcBef>
              <a:spcAft>
                <a:spcPts val="0"/>
              </a:spcAft>
              <a:buClr>
                <a:schemeClr val="dk2"/>
              </a:buClr>
              <a:buSzPts val="1200"/>
              <a:buAutoNum type="arabicPeriod"/>
            </a:pPr>
            <a:r>
              <a:rPr lang="en" sz="1200">
                <a:solidFill>
                  <a:schemeClr val="dk2"/>
                </a:solidFill>
              </a:rPr>
              <a:t>Assign welcome spaces, external-public access spaces to one floor. If the floor is not fully consumed, </a:t>
            </a:r>
            <a:endParaRPr sz="1200">
              <a:solidFill>
                <a:schemeClr val="dk2"/>
              </a:solidFill>
            </a:endParaRPr>
          </a:p>
          <a:p>
            <a:pPr indent="-304800" lvl="1" marL="628650" rtl="0" algn="l">
              <a:spcBef>
                <a:spcPts val="0"/>
              </a:spcBef>
              <a:spcAft>
                <a:spcPts val="0"/>
              </a:spcAft>
              <a:buClr>
                <a:schemeClr val="dk2"/>
              </a:buClr>
              <a:buSzPts val="1200"/>
              <a:buAutoNum type="alphaLcPeriod"/>
            </a:pPr>
            <a:r>
              <a:rPr lang="en" sz="1200">
                <a:solidFill>
                  <a:schemeClr val="dk2"/>
                </a:solidFill>
              </a:rPr>
              <a:t>Check 1 - do you have any speciality + site support + all other marquee spaces, if yes then assign this to the floor. If not then assign the spaces in the temp-vault before you proceed to the remaining floors</a:t>
            </a:r>
            <a:endParaRPr sz="1200">
              <a:solidFill>
                <a:schemeClr val="dk2"/>
              </a:solidFill>
            </a:endParaRPr>
          </a:p>
          <a:p>
            <a:pPr indent="-304800" lvl="1" marL="628650" rtl="0" algn="l">
              <a:spcBef>
                <a:spcPts val="0"/>
              </a:spcBef>
              <a:spcAft>
                <a:spcPts val="0"/>
              </a:spcAft>
              <a:buClr>
                <a:schemeClr val="dk2"/>
              </a:buClr>
              <a:buSzPts val="1200"/>
              <a:buAutoNum type="alphaLcPeriod"/>
            </a:pPr>
            <a:r>
              <a:rPr lang="en" sz="1200">
                <a:solidFill>
                  <a:schemeClr val="dk2"/>
                </a:solidFill>
              </a:rPr>
              <a:t>Check 2 - if the floor still has residual spaces then assign spaces in the temp-vault </a:t>
            </a:r>
            <a:endParaRPr sz="1200">
              <a:solidFill>
                <a:schemeClr val="dk2"/>
              </a:solidFill>
            </a:endParaRPr>
          </a:p>
        </p:txBody>
      </p:sp>
      <p:sp>
        <p:nvSpPr>
          <p:cNvPr id="77" name="Google Shape;77;p15"/>
          <p:cNvSpPr txBox="1"/>
          <p:nvPr/>
        </p:nvSpPr>
        <p:spPr>
          <a:xfrm>
            <a:off x="0" y="0"/>
            <a:ext cx="75312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Stacking Hypothesis </a:t>
            </a:r>
            <a:endParaRPr sz="2400">
              <a:solidFill>
                <a:schemeClr val="dk2"/>
              </a:solidFill>
            </a:endParaRPr>
          </a:p>
        </p:txBody>
      </p:sp>
      <p:pic>
        <p:nvPicPr>
          <p:cNvPr id="78" name="Google Shape;78;p15" title="Screenshot 2025-03-28 at 19.27.54.png">
            <a:hlinkClick r:id="rId4"/>
          </p:cNvPr>
          <p:cNvPicPr preferRelativeResize="0"/>
          <p:nvPr/>
        </p:nvPicPr>
        <p:blipFill>
          <a:blip r:embed="rId5">
            <a:alphaModFix/>
          </a:blip>
          <a:stretch>
            <a:fillRect/>
          </a:stretch>
        </p:blipFill>
        <p:spPr>
          <a:xfrm>
            <a:off x="6614653" y="310075"/>
            <a:ext cx="2148275" cy="1165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33" title="Screenshot 2025-03-26 at 6.36.18 AM.png"/>
          <p:cNvPicPr preferRelativeResize="0"/>
          <p:nvPr/>
        </p:nvPicPr>
        <p:blipFill>
          <a:blip r:embed="rId3">
            <a:alphaModFix/>
          </a:blip>
          <a:stretch>
            <a:fillRect/>
          </a:stretch>
        </p:blipFill>
        <p:spPr>
          <a:xfrm>
            <a:off x="1178165" y="0"/>
            <a:ext cx="7965836" cy="5143499"/>
          </a:xfrm>
          <a:prstGeom prst="rect">
            <a:avLst/>
          </a:prstGeom>
          <a:noFill/>
          <a:ln>
            <a:noFill/>
          </a:ln>
        </p:spPr>
      </p:pic>
      <p:sp>
        <p:nvSpPr>
          <p:cNvPr id="380" name="Google Shape;380;p33"/>
          <p:cNvSpPr txBox="1"/>
          <p:nvPr/>
        </p:nvSpPr>
        <p:spPr>
          <a:xfrm>
            <a:off x="9350" y="231075"/>
            <a:ext cx="38496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Customer 2  </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txBox="1"/>
          <p:nvPr/>
        </p:nvSpPr>
        <p:spPr>
          <a:xfrm>
            <a:off x="9350" y="231075"/>
            <a:ext cx="38496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Customer 2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5"/>
          <p:cNvSpPr txBox="1"/>
          <p:nvPr/>
        </p:nvSpPr>
        <p:spPr>
          <a:xfrm>
            <a:off x="0" y="0"/>
            <a:ext cx="5693400" cy="13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2"/>
                </a:solidFill>
              </a:rPr>
              <a:t>Zoning customer 3 </a:t>
            </a:r>
            <a:endParaRPr sz="4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6" title="Screenshot 2025-03-26 at 6.46.23 AM.png"/>
          <p:cNvPicPr preferRelativeResize="0"/>
          <p:nvPr/>
        </p:nvPicPr>
        <p:blipFill>
          <a:blip r:embed="rId3">
            <a:alphaModFix/>
          </a:blip>
          <a:stretch>
            <a:fillRect/>
          </a:stretch>
        </p:blipFill>
        <p:spPr>
          <a:xfrm>
            <a:off x="152400" y="804075"/>
            <a:ext cx="8839204" cy="3129113"/>
          </a:xfrm>
          <a:prstGeom prst="rect">
            <a:avLst/>
          </a:prstGeom>
          <a:noFill/>
          <a:ln>
            <a:noFill/>
          </a:ln>
        </p:spPr>
      </p:pic>
      <p:sp>
        <p:nvSpPr>
          <p:cNvPr id="396" name="Google Shape;396;p36"/>
          <p:cNvSpPr txBox="1"/>
          <p:nvPr/>
        </p:nvSpPr>
        <p:spPr>
          <a:xfrm>
            <a:off x="9350" y="231075"/>
            <a:ext cx="38496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Customer 5 </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7" title="Screenshot 2025-03-26 at 6.46.48 AM.png"/>
          <p:cNvPicPr preferRelativeResize="0"/>
          <p:nvPr/>
        </p:nvPicPr>
        <p:blipFill rotWithShape="1">
          <a:blip r:embed="rId3">
            <a:alphaModFix/>
          </a:blip>
          <a:srcRect b="22572" l="39151" r="39672" t="30770"/>
          <a:stretch/>
        </p:blipFill>
        <p:spPr>
          <a:xfrm>
            <a:off x="1927323" y="0"/>
            <a:ext cx="5289364"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38" title="Screenshot 2025-03-26 at 6.47.57 AM.png"/>
          <p:cNvPicPr preferRelativeResize="0"/>
          <p:nvPr/>
        </p:nvPicPr>
        <p:blipFill>
          <a:blip r:embed="rId3">
            <a:alphaModFix/>
          </a:blip>
          <a:stretch>
            <a:fillRect/>
          </a:stretch>
        </p:blipFill>
        <p:spPr>
          <a:xfrm>
            <a:off x="371554" y="-23000"/>
            <a:ext cx="8772441" cy="5143499"/>
          </a:xfrm>
          <a:prstGeom prst="rect">
            <a:avLst/>
          </a:prstGeom>
          <a:noFill/>
          <a:ln>
            <a:noFill/>
          </a:ln>
        </p:spPr>
      </p:pic>
      <p:sp>
        <p:nvSpPr>
          <p:cNvPr id="407" name="Google Shape;407;p38"/>
          <p:cNvSpPr txBox="1"/>
          <p:nvPr/>
        </p:nvSpPr>
        <p:spPr>
          <a:xfrm>
            <a:off x="9350" y="2475"/>
            <a:ext cx="38496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Customer 5 </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39" title="Screenshot 2025-03-26 at 7.20.55 AM.png"/>
          <p:cNvPicPr preferRelativeResize="0"/>
          <p:nvPr/>
        </p:nvPicPr>
        <p:blipFill>
          <a:blip r:embed="rId3">
            <a:alphaModFix/>
          </a:blip>
          <a:stretch>
            <a:fillRect/>
          </a:stretch>
        </p:blipFill>
        <p:spPr>
          <a:xfrm>
            <a:off x="1202801" y="0"/>
            <a:ext cx="7746223"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1"/>
          <p:cNvSpPr txBox="1"/>
          <p:nvPr/>
        </p:nvSpPr>
        <p:spPr>
          <a:xfrm>
            <a:off x="194100" y="198725"/>
            <a:ext cx="85077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Stacking options - </a:t>
            </a:r>
            <a:r>
              <a:rPr lang="en" sz="1800">
                <a:solidFill>
                  <a:schemeClr val="dk2"/>
                </a:solidFill>
              </a:rPr>
              <a:t>customer 1 </a:t>
            </a:r>
            <a:endParaRPr sz="1800">
              <a:solidFill>
                <a:schemeClr val="dk2"/>
              </a:solidFill>
            </a:endParaRPr>
          </a:p>
        </p:txBody>
      </p:sp>
      <p:pic>
        <p:nvPicPr>
          <p:cNvPr id="422" name="Google Shape;422;p41"/>
          <p:cNvPicPr preferRelativeResize="0"/>
          <p:nvPr/>
        </p:nvPicPr>
        <p:blipFill>
          <a:blip r:embed="rId3">
            <a:alphaModFix/>
          </a:blip>
          <a:stretch>
            <a:fillRect/>
          </a:stretch>
        </p:blipFill>
        <p:spPr>
          <a:xfrm>
            <a:off x="847725" y="1313125"/>
            <a:ext cx="7448550" cy="3105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2"/>
          <p:cNvSpPr txBox="1"/>
          <p:nvPr/>
        </p:nvSpPr>
        <p:spPr>
          <a:xfrm>
            <a:off x="194100" y="198725"/>
            <a:ext cx="85077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Zoning </a:t>
            </a:r>
            <a:r>
              <a:rPr lang="en" sz="1800">
                <a:solidFill>
                  <a:schemeClr val="dk2"/>
                </a:solidFill>
              </a:rPr>
              <a:t> options - customer 1  Ground floor</a:t>
            </a:r>
            <a:endParaRPr sz="1800">
              <a:solidFill>
                <a:schemeClr val="dk2"/>
              </a:solidFill>
            </a:endParaRPr>
          </a:p>
        </p:txBody>
      </p:sp>
      <p:pic>
        <p:nvPicPr>
          <p:cNvPr id="428" name="Google Shape;428;p42" title="Ground floor (1).png"/>
          <p:cNvPicPr preferRelativeResize="0"/>
          <p:nvPr/>
        </p:nvPicPr>
        <p:blipFill rotWithShape="1">
          <a:blip r:embed="rId3">
            <a:alphaModFix/>
          </a:blip>
          <a:srcRect b="16722" l="11094" r="22349" t="10316"/>
          <a:stretch/>
        </p:blipFill>
        <p:spPr>
          <a:xfrm>
            <a:off x="128575" y="1141225"/>
            <a:ext cx="4443423" cy="2100306"/>
          </a:xfrm>
          <a:prstGeom prst="rect">
            <a:avLst/>
          </a:prstGeom>
          <a:noFill/>
          <a:ln>
            <a:noFill/>
          </a:ln>
        </p:spPr>
      </p:pic>
      <p:pic>
        <p:nvPicPr>
          <p:cNvPr id="429" name="Google Shape;429;p42" title="png (47).png"/>
          <p:cNvPicPr preferRelativeResize="0"/>
          <p:nvPr/>
        </p:nvPicPr>
        <p:blipFill rotWithShape="1">
          <a:blip r:embed="rId4">
            <a:alphaModFix/>
          </a:blip>
          <a:srcRect b="17661" l="1731" r="30896" t="7783"/>
          <a:stretch/>
        </p:blipFill>
        <p:spPr>
          <a:xfrm>
            <a:off x="4524675" y="1033225"/>
            <a:ext cx="4443423" cy="2120001"/>
          </a:xfrm>
          <a:prstGeom prst="rect">
            <a:avLst/>
          </a:prstGeom>
          <a:noFill/>
          <a:ln>
            <a:noFill/>
          </a:ln>
        </p:spPr>
      </p:pic>
      <p:sp>
        <p:nvSpPr>
          <p:cNvPr id="430" name="Google Shape;430;p42"/>
          <p:cNvSpPr txBox="1"/>
          <p:nvPr/>
        </p:nvSpPr>
        <p:spPr>
          <a:xfrm>
            <a:off x="739375" y="4283575"/>
            <a:ext cx="28851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5"/>
              </a:rPr>
              <a:t>LINK</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a:off x="339625" y="843650"/>
            <a:ext cx="8348400" cy="3509400"/>
          </a:xfrm>
          <a:prstGeom prst="rect">
            <a:avLst/>
          </a:prstGeom>
          <a:noFill/>
          <a:ln>
            <a:noFill/>
          </a:ln>
        </p:spPr>
        <p:txBody>
          <a:bodyPr anchorCtr="0" anchor="t" bIns="91425" lIns="91425" spcFirstLastPara="1" rIns="91425" wrap="square" tIns="91425">
            <a:spAutoFit/>
          </a:bodyPr>
          <a:lstStyle/>
          <a:p>
            <a:pPr indent="-247650" lvl="0" marL="285750" rtl="0" algn="l">
              <a:spcBef>
                <a:spcPts val="0"/>
              </a:spcBef>
              <a:spcAft>
                <a:spcPts val="0"/>
              </a:spcAft>
              <a:buClr>
                <a:schemeClr val="dk2"/>
              </a:buClr>
              <a:buSzPts val="1200"/>
              <a:buAutoNum type="arabicPeriod" startAt="9"/>
            </a:pPr>
            <a:r>
              <a:rPr lang="en" sz="1200">
                <a:solidFill>
                  <a:schemeClr val="dk2"/>
                </a:solidFill>
              </a:rPr>
              <a:t>When there still are multiple floors remaining, assign the remaining specialty spaces, site amenity spaces, to floors as how they best fit these areas, </a:t>
            </a:r>
            <a:endParaRPr sz="1200">
              <a:solidFill>
                <a:schemeClr val="dk2"/>
              </a:solidFill>
            </a:endParaRPr>
          </a:p>
          <a:p>
            <a:pPr indent="-190500" lvl="1" marL="514350" rtl="0" algn="l">
              <a:spcBef>
                <a:spcPts val="0"/>
              </a:spcBef>
              <a:spcAft>
                <a:spcPts val="0"/>
              </a:spcAft>
              <a:buClr>
                <a:schemeClr val="dk2"/>
              </a:buClr>
              <a:buSzPts val="1200"/>
              <a:buAutoNum type="alphaLcPeriod"/>
            </a:pPr>
            <a:r>
              <a:rPr lang="en" sz="1200">
                <a:solidFill>
                  <a:schemeClr val="dk2"/>
                </a:solidFill>
              </a:rPr>
              <a:t>in one scenario distribute the marquee spaces to make destination floors, then assign the spaces in vault as per their relative distribution (which is derived from SC or HC relationship)</a:t>
            </a:r>
            <a:endParaRPr sz="1200">
              <a:solidFill>
                <a:schemeClr val="dk2"/>
              </a:solidFill>
            </a:endParaRPr>
          </a:p>
          <a:p>
            <a:pPr indent="-190500" lvl="1" marL="514350" rtl="0" algn="l">
              <a:spcBef>
                <a:spcPts val="0"/>
              </a:spcBef>
              <a:spcAft>
                <a:spcPts val="0"/>
              </a:spcAft>
              <a:buClr>
                <a:schemeClr val="dk2"/>
              </a:buClr>
              <a:buSzPts val="1200"/>
              <a:buAutoNum type="alphaLcPeriod"/>
            </a:pPr>
            <a:r>
              <a:rPr lang="en" sz="1200">
                <a:solidFill>
                  <a:schemeClr val="dk2"/>
                </a:solidFill>
              </a:rPr>
              <a:t>In the 2nd scenario club all the spaces to exhaust the floors one by one, then assign the spaces in vault as per their relative distribution (which is derived from SC or HC relationship)</a:t>
            </a:r>
            <a:endParaRPr sz="1200">
              <a:solidFill>
                <a:schemeClr val="dk2"/>
              </a:solidFill>
            </a:endParaRPr>
          </a:p>
          <a:p>
            <a:pPr indent="-247650" lvl="0" marL="285750" rtl="0" algn="l">
              <a:spcBef>
                <a:spcPts val="0"/>
              </a:spcBef>
              <a:spcAft>
                <a:spcPts val="0"/>
              </a:spcAft>
              <a:buClr>
                <a:schemeClr val="dk2"/>
              </a:buClr>
              <a:buSzPts val="1200"/>
              <a:buAutoNum type="arabicPeriod" startAt="9"/>
            </a:pPr>
            <a:r>
              <a:rPr lang="en" sz="1200">
                <a:solidFill>
                  <a:schemeClr val="dk2"/>
                </a:solidFill>
              </a:rPr>
              <a:t>General Rule - Bundle residual spaces that are in excess of 1/10th of the floor USF into one floor</a:t>
            </a:r>
            <a:endParaRPr sz="1200">
              <a:solidFill>
                <a:schemeClr val="dk2"/>
              </a:solidFill>
            </a:endParaRPr>
          </a:p>
          <a:p>
            <a:pPr indent="-247650" lvl="0" marL="285750" rtl="0" algn="l">
              <a:spcBef>
                <a:spcPts val="0"/>
              </a:spcBef>
              <a:spcAft>
                <a:spcPts val="0"/>
              </a:spcAft>
              <a:buClr>
                <a:schemeClr val="dk2"/>
              </a:buClr>
              <a:buSzPts val="1200"/>
              <a:buAutoNum type="arabicPeriod" startAt="9"/>
            </a:pPr>
            <a:r>
              <a:rPr lang="en" sz="1200">
                <a:solidFill>
                  <a:schemeClr val="dk2"/>
                </a:solidFill>
              </a:rPr>
              <a:t>Override Rule 1: In any of the above process if the allocated spaces are slightly higher than the floor USF and when others rules of adjacency do not allow splitting of SC or HC to other floors then marginally reduce the circulation % or the size of any support spaces to accommodate requirements within the selected floor for available floor USF. In this instance the Floor Circulation adjusted in the stacking plan by levels will override the circulation for all departments or % of seats in this floor. This needs to connect back and revise the program USF.</a:t>
            </a:r>
            <a:endParaRPr i="1" sz="1200" strike="sngStrike">
              <a:solidFill>
                <a:schemeClr val="dk2"/>
              </a:solidFill>
            </a:endParaRPr>
          </a:p>
          <a:p>
            <a:pPr indent="-247650" lvl="0" marL="285750" rtl="0" algn="l">
              <a:spcBef>
                <a:spcPts val="0"/>
              </a:spcBef>
              <a:spcAft>
                <a:spcPts val="0"/>
              </a:spcAft>
              <a:buClr>
                <a:schemeClr val="dk2"/>
              </a:buClr>
              <a:buSzPts val="1200"/>
              <a:buAutoNum type="arabicPeriod" startAt="9"/>
            </a:pPr>
            <a:r>
              <a:rPr lang="en" sz="1200">
                <a:solidFill>
                  <a:schemeClr val="dk2"/>
                </a:solidFill>
              </a:rPr>
              <a:t>Override Rule 2: Once you have run all rules of stacked assignment and you still have certain unallocated blocks, you need to review the locked floors to shift certain spaces to achieve 100% allocation. Run override rule-1 where required. But the variation of the micro-program to the actual program cannot exceed the variation allowance defined in the config/ playbook. </a:t>
            </a:r>
            <a:endParaRPr sz="1200">
              <a:solidFill>
                <a:schemeClr val="dk2"/>
              </a:solidFill>
            </a:endParaRPr>
          </a:p>
          <a:p>
            <a:pPr indent="-247650" lvl="0" marL="285750" rtl="0" algn="l">
              <a:spcBef>
                <a:spcPts val="0"/>
              </a:spcBef>
              <a:spcAft>
                <a:spcPts val="0"/>
              </a:spcAft>
              <a:buClr>
                <a:schemeClr val="dk2"/>
              </a:buClr>
              <a:buSzPts val="1200"/>
              <a:buAutoNum type="arabicPeriod" startAt="9"/>
            </a:pPr>
            <a:r>
              <a:rPr lang="en" sz="1200">
                <a:solidFill>
                  <a:schemeClr val="dk2"/>
                </a:solidFill>
              </a:rPr>
              <a:t>Define a rule to allow stacking of certain space-types in the same position across all the floors. </a:t>
            </a:r>
            <a:endParaRPr sz="1200">
              <a:solidFill>
                <a:schemeClr val="dk2"/>
              </a:solidFill>
            </a:endParaRPr>
          </a:p>
          <a:p>
            <a:pPr indent="-247650" lvl="0" marL="285750" rtl="0" algn="l">
              <a:spcBef>
                <a:spcPts val="0"/>
              </a:spcBef>
              <a:spcAft>
                <a:spcPts val="0"/>
              </a:spcAft>
              <a:buClr>
                <a:schemeClr val="dk2"/>
              </a:buClr>
              <a:buSzPts val="1200"/>
              <a:buAutoNum type="arabicPeriod" startAt="9"/>
            </a:pPr>
            <a:r>
              <a:rPr lang="en" sz="1200">
                <a:solidFill>
                  <a:schemeClr val="dk2"/>
                </a:solidFill>
              </a:rPr>
              <a:t>Define a stacking justification rule (left - center- right) for the user to choose visualisation of reduced floor USF stack</a:t>
            </a:r>
            <a:endParaRPr sz="1200">
              <a:solidFill>
                <a:schemeClr val="dk2"/>
              </a:solidFill>
            </a:endParaRPr>
          </a:p>
        </p:txBody>
      </p:sp>
      <p:sp>
        <p:nvSpPr>
          <p:cNvPr id="84" name="Google Shape;84;p16"/>
          <p:cNvSpPr txBox="1"/>
          <p:nvPr/>
        </p:nvSpPr>
        <p:spPr>
          <a:xfrm>
            <a:off x="0" y="0"/>
            <a:ext cx="75312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Stacking Hypothesis </a:t>
            </a:r>
            <a:endParaRPr sz="24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3"/>
          <p:cNvSpPr txBox="1"/>
          <p:nvPr/>
        </p:nvSpPr>
        <p:spPr>
          <a:xfrm>
            <a:off x="194100" y="198725"/>
            <a:ext cx="85077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Zoning - customer 1 Typical floor</a:t>
            </a:r>
            <a:endParaRPr sz="1800">
              <a:solidFill>
                <a:schemeClr val="dk2"/>
              </a:solidFill>
            </a:endParaRPr>
          </a:p>
        </p:txBody>
      </p:sp>
      <p:pic>
        <p:nvPicPr>
          <p:cNvPr id="436" name="Google Shape;436;p43" title="Level 4.png"/>
          <p:cNvPicPr preferRelativeResize="0"/>
          <p:nvPr/>
        </p:nvPicPr>
        <p:blipFill rotWithShape="1">
          <a:blip r:embed="rId3">
            <a:alphaModFix/>
          </a:blip>
          <a:srcRect b="27054" l="27463" r="19893" t="6310"/>
          <a:stretch/>
        </p:blipFill>
        <p:spPr>
          <a:xfrm>
            <a:off x="273225" y="1109050"/>
            <a:ext cx="4018376" cy="2193100"/>
          </a:xfrm>
          <a:prstGeom prst="rect">
            <a:avLst/>
          </a:prstGeom>
          <a:noFill/>
          <a:ln>
            <a:noFill/>
          </a:ln>
        </p:spPr>
      </p:pic>
      <p:sp>
        <p:nvSpPr>
          <p:cNvPr id="437" name="Google Shape;437;p43"/>
          <p:cNvSpPr txBox="1"/>
          <p:nvPr/>
        </p:nvSpPr>
        <p:spPr>
          <a:xfrm>
            <a:off x="739375" y="4283575"/>
            <a:ext cx="28851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LINK</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438" name="Google Shape;438;p43" title="png (49).png"/>
          <p:cNvPicPr preferRelativeResize="0"/>
          <p:nvPr/>
        </p:nvPicPr>
        <p:blipFill rotWithShape="1">
          <a:blip r:embed="rId5">
            <a:alphaModFix/>
          </a:blip>
          <a:srcRect b="18411" l="5461" r="32893" t="4618"/>
          <a:stretch/>
        </p:blipFill>
        <p:spPr>
          <a:xfrm>
            <a:off x="3382175" y="1148526"/>
            <a:ext cx="5513124" cy="2967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4"/>
          <p:cNvSpPr txBox="1"/>
          <p:nvPr/>
        </p:nvSpPr>
        <p:spPr>
          <a:xfrm>
            <a:off x="194100" y="198725"/>
            <a:ext cx="52083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Stacking options - 1  - new NH - customer 2 </a:t>
            </a:r>
            <a:endParaRPr sz="1800">
              <a:solidFill>
                <a:schemeClr val="dk2"/>
              </a:solidFill>
            </a:endParaRPr>
          </a:p>
        </p:txBody>
      </p:sp>
      <p:pic>
        <p:nvPicPr>
          <p:cNvPr id="444" name="Google Shape;444;p44"/>
          <p:cNvPicPr preferRelativeResize="0"/>
          <p:nvPr/>
        </p:nvPicPr>
        <p:blipFill>
          <a:blip r:embed="rId3">
            <a:alphaModFix/>
          </a:blip>
          <a:stretch>
            <a:fillRect/>
          </a:stretch>
        </p:blipFill>
        <p:spPr>
          <a:xfrm>
            <a:off x="152400" y="868625"/>
            <a:ext cx="8475744" cy="412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5"/>
          <p:cNvSpPr txBox="1"/>
          <p:nvPr/>
        </p:nvSpPr>
        <p:spPr>
          <a:xfrm>
            <a:off x="194100" y="198725"/>
            <a:ext cx="52083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Stacking options - 1 </a:t>
            </a:r>
            <a:endParaRPr sz="1800">
              <a:solidFill>
                <a:schemeClr val="dk2"/>
              </a:solidFill>
            </a:endParaRPr>
          </a:p>
        </p:txBody>
      </p:sp>
      <p:pic>
        <p:nvPicPr>
          <p:cNvPr id="450" name="Google Shape;450;p45"/>
          <p:cNvPicPr preferRelativeResize="0"/>
          <p:nvPr/>
        </p:nvPicPr>
        <p:blipFill>
          <a:blip r:embed="rId3">
            <a:alphaModFix/>
          </a:blip>
          <a:stretch>
            <a:fillRect/>
          </a:stretch>
        </p:blipFill>
        <p:spPr>
          <a:xfrm>
            <a:off x="3040200" y="431800"/>
            <a:ext cx="3436800" cy="4449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46"/>
          <p:cNvPicPr preferRelativeResize="0"/>
          <p:nvPr/>
        </p:nvPicPr>
        <p:blipFill>
          <a:blip r:embed="rId3">
            <a:alphaModFix/>
          </a:blip>
          <a:stretch>
            <a:fillRect/>
          </a:stretch>
        </p:blipFill>
        <p:spPr>
          <a:xfrm>
            <a:off x="2691663" y="152400"/>
            <a:ext cx="3887668" cy="4838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48"/>
          <p:cNvPicPr preferRelativeResize="0"/>
          <p:nvPr/>
        </p:nvPicPr>
        <p:blipFill>
          <a:blip r:embed="rId3">
            <a:alphaModFix/>
          </a:blip>
          <a:stretch>
            <a:fillRect/>
          </a:stretch>
        </p:blipFill>
        <p:spPr>
          <a:xfrm>
            <a:off x="4660900" y="152400"/>
            <a:ext cx="3585185" cy="4838701"/>
          </a:xfrm>
          <a:prstGeom prst="rect">
            <a:avLst/>
          </a:prstGeom>
          <a:noFill/>
          <a:ln>
            <a:noFill/>
          </a:ln>
        </p:spPr>
      </p:pic>
      <p:sp>
        <p:nvSpPr>
          <p:cNvPr id="465" name="Google Shape;465;p48"/>
          <p:cNvSpPr txBox="1"/>
          <p:nvPr/>
        </p:nvSpPr>
        <p:spPr>
          <a:xfrm>
            <a:off x="161750" y="231075"/>
            <a:ext cx="38496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Customer 3 </a:t>
            </a:r>
            <a:endParaRPr sz="2200">
              <a:solidFill>
                <a:schemeClr val="dk2"/>
              </a:solidFill>
            </a:endParaRPr>
          </a:p>
        </p:txBody>
      </p:sp>
      <p:pic>
        <p:nvPicPr>
          <p:cNvPr id="466" name="Google Shape;466;p48"/>
          <p:cNvPicPr preferRelativeResize="0"/>
          <p:nvPr/>
        </p:nvPicPr>
        <p:blipFill>
          <a:blip r:embed="rId4">
            <a:alphaModFix/>
          </a:blip>
          <a:stretch>
            <a:fillRect/>
          </a:stretch>
        </p:blipFill>
        <p:spPr>
          <a:xfrm>
            <a:off x="161750" y="1678200"/>
            <a:ext cx="4356099" cy="22476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stacking</a:t>
            </a:r>
            <a:endParaRPr/>
          </a:p>
        </p:txBody>
      </p:sp>
      <p:pic>
        <p:nvPicPr>
          <p:cNvPr id="472" name="Google Shape;472;p49"/>
          <p:cNvPicPr preferRelativeResize="0"/>
          <p:nvPr/>
        </p:nvPicPr>
        <p:blipFill>
          <a:blip r:embed="rId3">
            <a:alphaModFix/>
          </a:blip>
          <a:stretch>
            <a:fillRect/>
          </a:stretch>
        </p:blipFill>
        <p:spPr>
          <a:xfrm>
            <a:off x="53375" y="1013125"/>
            <a:ext cx="7536176" cy="1476375"/>
          </a:xfrm>
          <a:prstGeom prst="rect">
            <a:avLst/>
          </a:prstGeom>
          <a:noFill/>
          <a:ln>
            <a:noFill/>
          </a:ln>
        </p:spPr>
      </p:pic>
      <p:pic>
        <p:nvPicPr>
          <p:cNvPr id="473" name="Google Shape;473;p49"/>
          <p:cNvPicPr preferRelativeResize="0"/>
          <p:nvPr/>
        </p:nvPicPr>
        <p:blipFill>
          <a:blip r:embed="rId4">
            <a:alphaModFix/>
          </a:blip>
          <a:stretch>
            <a:fillRect/>
          </a:stretch>
        </p:blipFill>
        <p:spPr>
          <a:xfrm>
            <a:off x="7652050" y="249225"/>
            <a:ext cx="1362299" cy="2501600"/>
          </a:xfrm>
          <a:prstGeom prst="rect">
            <a:avLst/>
          </a:prstGeom>
          <a:noFill/>
          <a:ln>
            <a:noFill/>
          </a:ln>
        </p:spPr>
      </p:pic>
      <p:pic>
        <p:nvPicPr>
          <p:cNvPr id="474" name="Google Shape;474;p49"/>
          <p:cNvPicPr preferRelativeResize="0"/>
          <p:nvPr/>
        </p:nvPicPr>
        <p:blipFill>
          <a:blip r:embed="rId5">
            <a:alphaModFix/>
          </a:blip>
          <a:stretch>
            <a:fillRect/>
          </a:stretch>
        </p:blipFill>
        <p:spPr>
          <a:xfrm>
            <a:off x="7687450" y="2819400"/>
            <a:ext cx="1326900" cy="1295400"/>
          </a:xfrm>
          <a:prstGeom prst="rect">
            <a:avLst/>
          </a:prstGeom>
          <a:noFill/>
          <a:ln>
            <a:noFill/>
          </a:ln>
        </p:spPr>
      </p:pic>
      <p:pic>
        <p:nvPicPr>
          <p:cNvPr id="475" name="Google Shape;475;p49"/>
          <p:cNvPicPr preferRelativeResize="0"/>
          <p:nvPr/>
        </p:nvPicPr>
        <p:blipFill rotWithShape="1">
          <a:blip r:embed="rId6">
            <a:alphaModFix/>
          </a:blip>
          <a:srcRect b="0" l="0" r="18765" t="0"/>
          <a:stretch/>
        </p:blipFill>
        <p:spPr>
          <a:xfrm>
            <a:off x="22125" y="2939000"/>
            <a:ext cx="6172923" cy="1712200"/>
          </a:xfrm>
          <a:prstGeom prst="rect">
            <a:avLst/>
          </a:prstGeom>
          <a:noFill/>
          <a:ln>
            <a:noFill/>
          </a:ln>
        </p:spPr>
      </p:pic>
      <p:pic>
        <p:nvPicPr>
          <p:cNvPr id="476" name="Google Shape;476;p49"/>
          <p:cNvPicPr preferRelativeResize="0"/>
          <p:nvPr/>
        </p:nvPicPr>
        <p:blipFill>
          <a:blip r:embed="rId7">
            <a:alphaModFix/>
          </a:blip>
          <a:stretch>
            <a:fillRect/>
          </a:stretch>
        </p:blipFill>
        <p:spPr>
          <a:xfrm>
            <a:off x="6195051" y="3485201"/>
            <a:ext cx="868700" cy="952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0"/>
          <p:cNvSpPr txBox="1"/>
          <p:nvPr/>
        </p:nvSpPr>
        <p:spPr>
          <a:xfrm>
            <a:off x="442025" y="4042475"/>
            <a:ext cx="36648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Link </a:t>
            </a:r>
            <a:endParaRPr sz="1800">
              <a:solidFill>
                <a:schemeClr val="dk2"/>
              </a:solidFill>
            </a:endParaRPr>
          </a:p>
        </p:txBody>
      </p:sp>
      <p:pic>
        <p:nvPicPr>
          <p:cNvPr id="482" name="Google Shape;482;p50" title="png (52).png"/>
          <p:cNvPicPr preferRelativeResize="0"/>
          <p:nvPr/>
        </p:nvPicPr>
        <p:blipFill rotWithShape="1">
          <a:blip r:embed="rId4">
            <a:alphaModFix/>
          </a:blip>
          <a:srcRect b="16353" l="13165" r="25739" t="12263"/>
          <a:stretch/>
        </p:blipFill>
        <p:spPr>
          <a:xfrm>
            <a:off x="385750" y="344975"/>
            <a:ext cx="7578650" cy="3818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1"/>
          <p:cNvSpPr txBox="1"/>
          <p:nvPr/>
        </p:nvSpPr>
        <p:spPr>
          <a:xfrm>
            <a:off x="161750" y="154875"/>
            <a:ext cx="38496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Customer 3 </a:t>
            </a:r>
            <a:endParaRPr sz="2200">
              <a:solidFill>
                <a:schemeClr val="dk2"/>
              </a:solidFill>
            </a:endParaRPr>
          </a:p>
        </p:txBody>
      </p:sp>
      <p:pic>
        <p:nvPicPr>
          <p:cNvPr id="488" name="Google Shape;488;p51"/>
          <p:cNvPicPr preferRelativeResize="0"/>
          <p:nvPr/>
        </p:nvPicPr>
        <p:blipFill rotWithShape="1">
          <a:blip r:embed="rId3">
            <a:alphaModFix/>
          </a:blip>
          <a:srcRect b="0" l="0" r="0" t="50362"/>
          <a:stretch/>
        </p:blipFill>
        <p:spPr>
          <a:xfrm>
            <a:off x="2552700" y="4551675"/>
            <a:ext cx="1333500" cy="477525"/>
          </a:xfrm>
          <a:prstGeom prst="rect">
            <a:avLst/>
          </a:prstGeom>
          <a:noFill/>
          <a:ln>
            <a:noFill/>
          </a:ln>
        </p:spPr>
      </p:pic>
      <p:pic>
        <p:nvPicPr>
          <p:cNvPr id="489" name="Google Shape;489;p51"/>
          <p:cNvPicPr preferRelativeResize="0"/>
          <p:nvPr/>
        </p:nvPicPr>
        <p:blipFill rotWithShape="1">
          <a:blip r:embed="rId3">
            <a:alphaModFix/>
          </a:blip>
          <a:srcRect b="50362" l="0" r="0" t="0"/>
          <a:stretch/>
        </p:blipFill>
        <p:spPr>
          <a:xfrm>
            <a:off x="1003300" y="4551675"/>
            <a:ext cx="1333500" cy="477525"/>
          </a:xfrm>
          <a:prstGeom prst="rect">
            <a:avLst/>
          </a:prstGeom>
          <a:noFill/>
          <a:ln>
            <a:noFill/>
          </a:ln>
        </p:spPr>
      </p:pic>
      <p:pic>
        <p:nvPicPr>
          <p:cNvPr id="490" name="Google Shape;490;p51" title="png (45).png"/>
          <p:cNvPicPr preferRelativeResize="0"/>
          <p:nvPr/>
        </p:nvPicPr>
        <p:blipFill rotWithShape="1">
          <a:blip r:embed="rId4">
            <a:alphaModFix/>
          </a:blip>
          <a:srcRect b="11716" l="2891" r="24822" t="4236"/>
          <a:stretch/>
        </p:blipFill>
        <p:spPr>
          <a:xfrm>
            <a:off x="281275" y="602750"/>
            <a:ext cx="8060851" cy="4041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152400" y="1168400"/>
            <a:ext cx="8839204" cy="3193519"/>
          </a:xfrm>
          <a:prstGeom prst="rect">
            <a:avLst/>
          </a:prstGeom>
          <a:noFill/>
          <a:ln>
            <a:noFill/>
          </a:ln>
        </p:spPr>
      </p:pic>
      <p:sp>
        <p:nvSpPr>
          <p:cNvPr id="90" name="Google Shape;90;p17"/>
          <p:cNvSpPr txBox="1"/>
          <p:nvPr/>
        </p:nvSpPr>
        <p:spPr>
          <a:xfrm>
            <a:off x="152400" y="141200"/>
            <a:ext cx="7666800" cy="174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Cafetaria on the ground floor for the ease of services</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Amenities common to the organisation on lower floor </a:t>
            </a:r>
            <a:endParaRPr>
              <a:solidFill>
                <a:schemeClr val="dk2"/>
              </a:solidFill>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Client center dedicated on one floor </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Stacking</a:t>
            </a:r>
            <a:endParaRPr/>
          </a:p>
        </p:txBody>
      </p:sp>
      <p:pic>
        <p:nvPicPr>
          <p:cNvPr id="96" name="Google Shape;96;p18"/>
          <p:cNvPicPr preferRelativeResize="0"/>
          <p:nvPr/>
        </p:nvPicPr>
        <p:blipFill>
          <a:blip r:embed="rId3">
            <a:alphaModFix/>
          </a:blip>
          <a:stretch>
            <a:fillRect/>
          </a:stretch>
        </p:blipFill>
        <p:spPr>
          <a:xfrm>
            <a:off x="215900" y="1347925"/>
            <a:ext cx="8839199" cy="2756653"/>
          </a:xfrm>
          <a:prstGeom prst="rect">
            <a:avLst/>
          </a:prstGeom>
          <a:noFill/>
          <a:ln>
            <a:noFill/>
          </a:ln>
        </p:spPr>
      </p:pic>
      <p:pic>
        <p:nvPicPr>
          <p:cNvPr id="97" name="Google Shape;97;p18"/>
          <p:cNvPicPr preferRelativeResize="0"/>
          <p:nvPr/>
        </p:nvPicPr>
        <p:blipFill>
          <a:blip r:embed="rId4">
            <a:alphaModFix/>
          </a:blip>
          <a:stretch>
            <a:fillRect/>
          </a:stretch>
        </p:blipFill>
        <p:spPr>
          <a:xfrm>
            <a:off x="7691438" y="115888"/>
            <a:ext cx="13049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nvSpPr>
        <p:spPr>
          <a:xfrm>
            <a:off x="0" y="0"/>
            <a:ext cx="5693400" cy="13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2"/>
                </a:solidFill>
              </a:rPr>
              <a:t>Zoning </a:t>
            </a:r>
            <a:r>
              <a:rPr lang="en" sz="4800">
                <a:solidFill>
                  <a:schemeClr val="dk2"/>
                </a:solidFill>
              </a:rPr>
              <a:t>Hypothesis</a:t>
            </a:r>
            <a:r>
              <a:rPr lang="en" sz="4800">
                <a:solidFill>
                  <a:schemeClr val="dk2"/>
                </a:solidFill>
              </a:rPr>
              <a:t> </a:t>
            </a:r>
            <a:endParaRPr sz="4800">
              <a:solidFill>
                <a:schemeClr val="dk2"/>
              </a:solidFill>
            </a:endParaRPr>
          </a:p>
        </p:txBody>
      </p:sp>
      <p:sp>
        <p:nvSpPr>
          <p:cNvPr id="103" name="Google Shape;103;p19"/>
          <p:cNvSpPr txBox="1"/>
          <p:nvPr/>
        </p:nvSpPr>
        <p:spPr>
          <a:xfrm>
            <a:off x="214550" y="1031125"/>
            <a:ext cx="4502400" cy="1154400"/>
          </a:xfrm>
          <a:prstGeom prst="rect">
            <a:avLst/>
          </a:prstGeom>
          <a:noFill/>
          <a:ln>
            <a:noFill/>
          </a:ln>
        </p:spPr>
        <p:txBody>
          <a:bodyPr anchorCtr="0" anchor="t" bIns="91425" lIns="91425" spcFirstLastPara="1" rIns="91425" wrap="square" tIns="91425">
            <a:spAutoFit/>
          </a:bodyPr>
          <a:lstStyle/>
          <a:p>
            <a:pPr indent="-238125" lvl="0" marL="285750" marR="0" rtl="0" algn="l">
              <a:lnSpc>
                <a:spcPct val="100000"/>
              </a:lnSpc>
              <a:spcBef>
                <a:spcPts val="0"/>
              </a:spcBef>
              <a:spcAft>
                <a:spcPts val="0"/>
              </a:spcAft>
              <a:buClr>
                <a:schemeClr val="dk2"/>
              </a:buClr>
              <a:buSzPts val="1050"/>
              <a:buAutoNum type="arabicPeriod"/>
            </a:pPr>
            <a:r>
              <a:rPr lang="en" sz="1050">
                <a:solidFill>
                  <a:schemeClr val="dk2"/>
                </a:solidFill>
              </a:rPr>
              <a:t>Create Floor </a:t>
            </a:r>
            <a:r>
              <a:rPr lang="en" sz="1050">
                <a:solidFill>
                  <a:schemeClr val="dk2"/>
                </a:solidFill>
              </a:rPr>
              <a:t>Anatomy</a:t>
            </a:r>
            <a:r>
              <a:rPr lang="en" sz="1050">
                <a:solidFill>
                  <a:schemeClr val="dk2"/>
                </a:solidFill>
              </a:rPr>
              <a:t> Map</a:t>
            </a:r>
            <a:endParaRPr sz="1050">
              <a:solidFill>
                <a:schemeClr val="dk2"/>
              </a:solidFill>
            </a:endParaRPr>
          </a:p>
          <a:p>
            <a:pPr indent="-238125" lvl="0" marL="285750" marR="0" rtl="0" algn="l">
              <a:lnSpc>
                <a:spcPct val="100000"/>
              </a:lnSpc>
              <a:spcBef>
                <a:spcPts val="0"/>
              </a:spcBef>
              <a:spcAft>
                <a:spcPts val="0"/>
              </a:spcAft>
              <a:buClr>
                <a:schemeClr val="dk2"/>
              </a:buClr>
              <a:buSzPts val="1050"/>
              <a:buAutoNum type="arabicPeriod"/>
            </a:pPr>
            <a:r>
              <a:rPr lang="en" sz="1050">
                <a:solidFill>
                  <a:schemeClr val="dk2"/>
                </a:solidFill>
              </a:rPr>
              <a:t>Zoning step-1, step-2, step-3</a:t>
            </a:r>
            <a:endParaRPr sz="1050">
              <a:solidFill>
                <a:schemeClr val="dk2"/>
              </a:solidFill>
            </a:endParaRPr>
          </a:p>
          <a:p>
            <a:pPr indent="-238125" lvl="0" marL="285750" marR="0" rtl="0" algn="l">
              <a:lnSpc>
                <a:spcPct val="100000"/>
              </a:lnSpc>
              <a:spcBef>
                <a:spcPts val="0"/>
              </a:spcBef>
              <a:spcAft>
                <a:spcPts val="0"/>
              </a:spcAft>
              <a:buClr>
                <a:schemeClr val="dk2"/>
              </a:buClr>
              <a:buSzPts val="1050"/>
              <a:buAutoNum type="arabicPeriod"/>
            </a:pPr>
            <a:r>
              <a:rPr lang="en" sz="1050">
                <a:solidFill>
                  <a:schemeClr val="dk2"/>
                </a:solidFill>
              </a:rPr>
              <a:t>Define correlation and </a:t>
            </a:r>
            <a:r>
              <a:rPr lang="en" sz="1050">
                <a:solidFill>
                  <a:schemeClr val="dk2"/>
                </a:solidFill>
              </a:rPr>
              <a:t>constraints</a:t>
            </a:r>
            <a:r>
              <a:rPr lang="en" sz="1050">
                <a:solidFill>
                  <a:schemeClr val="dk2"/>
                </a:solidFill>
              </a:rPr>
              <a:t> matrix </a:t>
            </a:r>
            <a:endParaRPr sz="1050">
              <a:solidFill>
                <a:schemeClr val="dk2"/>
              </a:solidFill>
            </a:endParaRPr>
          </a:p>
          <a:p>
            <a:pPr indent="-295275" lvl="1" marL="914400" marR="0" rtl="0" algn="l">
              <a:lnSpc>
                <a:spcPct val="100000"/>
              </a:lnSpc>
              <a:spcBef>
                <a:spcPts val="0"/>
              </a:spcBef>
              <a:spcAft>
                <a:spcPts val="0"/>
              </a:spcAft>
              <a:buClr>
                <a:schemeClr val="dk2"/>
              </a:buClr>
              <a:buSzPts val="1050"/>
              <a:buAutoNum type="alphaLcPeriod"/>
            </a:pPr>
            <a:r>
              <a:rPr lang="en" sz="1050">
                <a:solidFill>
                  <a:schemeClr val="dk2"/>
                </a:solidFill>
              </a:rPr>
              <a:t>Define priorities</a:t>
            </a:r>
            <a:endParaRPr sz="1050">
              <a:solidFill>
                <a:schemeClr val="dk2"/>
              </a:solidFill>
            </a:endParaRPr>
          </a:p>
          <a:p>
            <a:pPr indent="-295275" lvl="1" marL="914400" marR="0" rtl="0" algn="l">
              <a:lnSpc>
                <a:spcPct val="100000"/>
              </a:lnSpc>
              <a:spcBef>
                <a:spcPts val="0"/>
              </a:spcBef>
              <a:spcAft>
                <a:spcPts val="0"/>
              </a:spcAft>
              <a:buClr>
                <a:schemeClr val="dk2"/>
              </a:buClr>
              <a:buSzPts val="1050"/>
              <a:buAutoNum type="alphaLcPeriod"/>
            </a:pPr>
            <a:r>
              <a:rPr lang="en" sz="1050">
                <a:solidFill>
                  <a:schemeClr val="dk2"/>
                </a:solidFill>
              </a:rPr>
              <a:t>Define proximities </a:t>
            </a:r>
            <a:endParaRPr sz="1050">
              <a:solidFill>
                <a:schemeClr val="dk2"/>
              </a:solidFill>
            </a:endParaRPr>
          </a:p>
          <a:p>
            <a:pPr indent="-295275" lvl="1" marL="914400" marR="0" rtl="0" algn="l">
              <a:lnSpc>
                <a:spcPct val="100000"/>
              </a:lnSpc>
              <a:spcBef>
                <a:spcPts val="0"/>
              </a:spcBef>
              <a:spcAft>
                <a:spcPts val="0"/>
              </a:spcAft>
              <a:buClr>
                <a:schemeClr val="dk2"/>
              </a:buClr>
              <a:buSzPts val="1050"/>
              <a:buAutoNum type="alphaLcPeriod"/>
            </a:pPr>
            <a:r>
              <a:rPr lang="en" sz="1050">
                <a:solidFill>
                  <a:schemeClr val="dk2"/>
                </a:solidFill>
              </a:rPr>
              <a:t>Define placements</a:t>
            </a:r>
            <a:endParaRPr sz="105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p:nvPr/>
        </p:nvSpPr>
        <p:spPr>
          <a:xfrm>
            <a:off x="1364875" y="789600"/>
            <a:ext cx="5863200" cy="358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20"/>
          <p:cNvSpPr/>
          <p:nvPr/>
        </p:nvSpPr>
        <p:spPr>
          <a:xfrm>
            <a:off x="2479650" y="1967875"/>
            <a:ext cx="1559400" cy="1121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20"/>
          <p:cNvSpPr/>
          <p:nvPr/>
        </p:nvSpPr>
        <p:spPr>
          <a:xfrm>
            <a:off x="4659775" y="1967875"/>
            <a:ext cx="1559400" cy="1121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20"/>
          <p:cNvSpPr/>
          <p:nvPr/>
        </p:nvSpPr>
        <p:spPr>
          <a:xfrm>
            <a:off x="3777750" y="200315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12" name="Google Shape;112;p20"/>
          <p:cNvSpPr/>
          <p:nvPr/>
        </p:nvSpPr>
        <p:spPr>
          <a:xfrm>
            <a:off x="3777750" y="2362975"/>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13" name="Google Shape;113;p20"/>
          <p:cNvSpPr/>
          <p:nvPr/>
        </p:nvSpPr>
        <p:spPr>
          <a:xfrm>
            <a:off x="3777750" y="272280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14" name="Google Shape;114;p20"/>
          <p:cNvSpPr/>
          <p:nvPr/>
        </p:nvSpPr>
        <p:spPr>
          <a:xfrm>
            <a:off x="4659775" y="200315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15" name="Google Shape;115;p20"/>
          <p:cNvSpPr/>
          <p:nvPr/>
        </p:nvSpPr>
        <p:spPr>
          <a:xfrm>
            <a:off x="4659775" y="2362975"/>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16" name="Google Shape;116;p20"/>
          <p:cNvSpPr/>
          <p:nvPr/>
        </p:nvSpPr>
        <p:spPr>
          <a:xfrm>
            <a:off x="4659775" y="272280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17" name="Google Shape;117;p20"/>
          <p:cNvSpPr txBox="1"/>
          <p:nvPr/>
        </p:nvSpPr>
        <p:spPr>
          <a:xfrm>
            <a:off x="4039050" y="148810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Natural </a:t>
            </a:r>
            <a:r>
              <a:rPr lang="en" sz="800">
                <a:solidFill>
                  <a:srgbClr val="FF0000"/>
                </a:solidFill>
              </a:rPr>
              <a:t>gathering Zone</a:t>
            </a:r>
            <a:endParaRPr sz="800">
              <a:solidFill>
                <a:srgbClr val="FF0000"/>
              </a:solidFill>
            </a:endParaRPr>
          </a:p>
        </p:txBody>
      </p:sp>
      <p:sp>
        <p:nvSpPr>
          <p:cNvPr id="118" name="Google Shape;118;p20"/>
          <p:cNvSpPr txBox="1"/>
          <p:nvPr/>
        </p:nvSpPr>
        <p:spPr>
          <a:xfrm>
            <a:off x="40390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Natural gathering Zone</a:t>
            </a:r>
            <a:endParaRPr sz="800">
              <a:solidFill>
                <a:srgbClr val="FF0000"/>
              </a:solidFill>
            </a:endParaRPr>
          </a:p>
        </p:txBody>
      </p:sp>
      <p:sp>
        <p:nvSpPr>
          <p:cNvPr id="119" name="Google Shape;119;p20"/>
          <p:cNvSpPr/>
          <p:nvPr/>
        </p:nvSpPr>
        <p:spPr>
          <a:xfrm>
            <a:off x="2867725" y="1992625"/>
            <a:ext cx="564300" cy="10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
        <p:nvSpPr>
          <p:cNvPr id="120" name="Google Shape;120;p20"/>
          <p:cNvSpPr/>
          <p:nvPr/>
        </p:nvSpPr>
        <p:spPr>
          <a:xfrm>
            <a:off x="5287775" y="1992625"/>
            <a:ext cx="564300" cy="10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
        <p:nvSpPr>
          <p:cNvPr id="121" name="Google Shape;121;p20"/>
          <p:cNvSpPr txBox="1"/>
          <p:nvPr/>
        </p:nvSpPr>
        <p:spPr>
          <a:xfrm>
            <a:off x="0" y="0"/>
            <a:ext cx="813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Floor Anatomy map Typical Work floor - Building constraints </a:t>
            </a:r>
            <a:endParaRPr sz="1800">
              <a:solidFill>
                <a:schemeClr val="dk2"/>
              </a:solidFill>
            </a:endParaRPr>
          </a:p>
        </p:txBody>
      </p:sp>
      <p:sp>
        <p:nvSpPr>
          <p:cNvPr id="122" name="Google Shape;122;p20"/>
          <p:cNvSpPr/>
          <p:nvPr/>
        </p:nvSpPr>
        <p:spPr>
          <a:xfrm>
            <a:off x="2479650" y="2641525"/>
            <a:ext cx="3456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t>
            </a:r>
            <a:endParaRPr/>
          </a:p>
        </p:txBody>
      </p:sp>
      <p:sp>
        <p:nvSpPr>
          <p:cNvPr id="123" name="Google Shape;123;p20"/>
          <p:cNvSpPr/>
          <p:nvPr/>
        </p:nvSpPr>
        <p:spPr>
          <a:xfrm>
            <a:off x="5852075" y="2003150"/>
            <a:ext cx="3456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t>
            </a:r>
            <a:endParaRPr/>
          </a:p>
        </p:txBody>
      </p:sp>
      <p:sp>
        <p:nvSpPr>
          <p:cNvPr id="124" name="Google Shape;124;p20"/>
          <p:cNvSpPr txBox="1"/>
          <p:nvPr/>
        </p:nvSpPr>
        <p:spPr>
          <a:xfrm>
            <a:off x="24796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125" name="Google Shape;125;p20"/>
          <p:cNvSpPr txBox="1"/>
          <p:nvPr/>
        </p:nvSpPr>
        <p:spPr>
          <a:xfrm>
            <a:off x="2839525" y="15234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FF0000"/>
              </a:solidFill>
            </a:endParaRPr>
          </a:p>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126" name="Google Shape;126;p20"/>
          <p:cNvSpPr txBox="1"/>
          <p:nvPr/>
        </p:nvSpPr>
        <p:spPr>
          <a:xfrm>
            <a:off x="5576975" y="15234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FF0000"/>
              </a:solidFill>
            </a:endParaRPr>
          </a:p>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127" name="Google Shape;127;p20"/>
          <p:cNvSpPr txBox="1"/>
          <p:nvPr/>
        </p:nvSpPr>
        <p:spPr>
          <a:xfrm>
            <a:off x="55276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128" name="Google Shape;128;p20"/>
          <p:cNvSpPr txBox="1"/>
          <p:nvPr/>
        </p:nvSpPr>
        <p:spPr>
          <a:xfrm>
            <a:off x="4042350" y="1842050"/>
            <a:ext cx="66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AA84F"/>
                </a:solidFill>
              </a:rPr>
              <a:t>Primary Entry</a:t>
            </a:r>
            <a:endParaRPr b="1" sz="1000">
              <a:solidFill>
                <a:srgbClr val="6AA84F"/>
              </a:solidFill>
            </a:endParaRPr>
          </a:p>
        </p:txBody>
      </p:sp>
      <p:sp>
        <p:nvSpPr>
          <p:cNvPr id="129" name="Google Shape;129;p20"/>
          <p:cNvSpPr txBox="1"/>
          <p:nvPr/>
        </p:nvSpPr>
        <p:spPr>
          <a:xfrm>
            <a:off x="4042350" y="2722800"/>
            <a:ext cx="66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AA84F"/>
                </a:solidFill>
              </a:rPr>
              <a:t>Primary Entry</a:t>
            </a:r>
            <a:endParaRPr b="1" sz="1000">
              <a:solidFill>
                <a:srgbClr val="6AA84F"/>
              </a:solidFill>
            </a:endParaRPr>
          </a:p>
        </p:txBody>
      </p:sp>
      <p:sp>
        <p:nvSpPr>
          <p:cNvPr id="130" name="Google Shape;130;p20"/>
          <p:cNvSpPr txBox="1"/>
          <p:nvPr/>
        </p:nvSpPr>
        <p:spPr>
          <a:xfrm>
            <a:off x="2386525" y="2506038"/>
            <a:ext cx="6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Fire Egress</a:t>
            </a:r>
            <a:endParaRPr sz="800">
              <a:solidFill>
                <a:srgbClr val="FF0000"/>
              </a:solidFill>
            </a:endParaRPr>
          </a:p>
        </p:txBody>
      </p:sp>
      <p:sp>
        <p:nvSpPr>
          <p:cNvPr id="131" name="Google Shape;131;p20"/>
          <p:cNvSpPr txBox="1"/>
          <p:nvPr/>
        </p:nvSpPr>
        <p:spPr>
          <a:xfrm>
            <a:off x="5760225" y="2151639"/>
            <a:ext cx="6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Fire Egress</a:t>
            </a:r>
            <a:endParaRPr sz="800">
              <a:solidFill>
                <a:srgbClr val="FF0000"/>
              </a:solidFill>
            </a:endParaRPr>
          </a:p>
        </p:txBody>
      </p:sp>
      <p:sp>
        <p:nvSpPr>
          <p:cNvPr id="132" name="Google Shape;132;p20"/>
          <p:cNvSpPr txBox="1"/>
          <p:nvPr/>
        </p:nvSpPr>
        <p:spPr>
          <a:xfrm>
            <a:off x="3802650" y="556750"/>
            <a:ext cx="1093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133" name="Google Shape;133;p20"/>
          <p:cNvSpPr txBox="1"/>
          <p:nvPr/>
        </p:nvSpPr>
        <p:spPr>
          <a:xfrm>
            <a:off x="3802650" y="4250028"/>
            <a:ext cx="1093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134" name="Google Shape;134;p20"/>
          <p:cNvSpPr txBox="1"/>
          <p:nvPr/>
        </p:nvSpPr>
        <p:spPr>
          <a:xfrm rot="-5400000">
            <a:off x="6220158" y="2317050"/>
            <a:ext cx="2240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135" name="Google Shape;135;p20"/>
          <p:cNvSpPr txBox="1"/>
          <p:nvPr/>
        </p:nvSpPr>
        <p:spPr>
          <a:xfrm rot="-5400000">
            <a:off x="146536" y="2317050"/>
            <a:ext cx="2240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136" name="Google Shape;136;p20"/>
          <p:cNvSpPr txBox="1"/>
          <p:nvPr/>
        </p:nvSpPr>
        <p:spPr>
          <a:xfrm>
            <a:off x="7482050" y="768425"/>
            <a:ext cx="155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Natural Gathering zones </a:t>
            </a:r>
            <a:endParaRPr sz="1000">
              <a:solidFill>
                <a:schemeClr val="dk2"/>
              </a:solidFill>
            </a:endParaRPr>
          </a:p>
        </p:txBody>
      </p:sp>
      <p:sp>
        <p:nvSpPr>
          <p:cNvPr id="137" name="Google Shape;137;p20"/>
          <p:cNvSpPr txBox="1"/>
          <p:nvPr/>
        </p:nvSpPr>
        <p:spPr>
          <a:xfrm>
            <a:off x="7486850" y="1282163"/>
            <a:ext cx="155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Periphery</a:t>
            </a:r>
            <a:endParaRPr sz="1000">
              <a:solidFill>
                <a:schemeClr val="dk2"/>
              </a:solidFill>
            </a:endParaRPr>
          </a:p>
        </p:txBody>
      </p:sp>
      <p:sp>
        <p:nvSpPr>
          <p:cNvPr id="138" name="Google Shape;138;p20"/>
          <p:cNvSpPr/>
          <p:nvPr/>
        </p:nvSpPr>
        <p:spPr>
          <a:xfrm>
            <a:off x="1421325" y="1213675"/>
            <a:ext cx="5773700" cy="3131800"/>
          </a:xfrm>
          <a:custGeom>
            <a:rect b="b" l="l" r="r" t="t"/>
            <a:pathLst>
              <a:path extrusionOk="0" h="125272" w="230948">
                <a:moveTo>
                  <a:pt x="215001" y="46166"/>
                </a:moveTo>
                <a:lnTo>
                  <a:pt x="230948" y="46166"/>
                </a:lnTo>
                <a:lnTo>
                  <a:pt x="230948" y="125272"/>
                </a:lnTo>
                <a:lnTo>
                  <a:pt x="0" y="124428"/>
                </a:lnTo>
                <a:lnTo>
                  <a:pt x="847" y="287"/>
                </a:lnTo>
                <a:lnTo>
                  <a:pt x="21167" y="0"/>
                </a:lnTo>
                <a:lnTo>
                  <a:pt x="20320" y="111015"/>
                </a:lnTo>
                <a:lnTo>
                  <a:pt x="147151" y="110264"/>
                </a:lnTo>
                <a:lnTo>
                  <a:pt x="159345" y="110264"/>
                </a:lnTo>
                <a:lnTo>
                  <a:pt x="214376" y="110577"/>
                </a:lnTo>
                <a:close/>
              </a:path>
            </a:pathLst>
          </a:custGeom>
          <a:solidFill>
            <a:srgbClr val="4285F4">
              <a:alpha val="26880"/>
            </a:srgbClr>
          </a:solidFill>
          <a:ln cap="flat" cmpd="sng" w="9525">
            <a:solidFill>
              <a:srgbClr val="4285F4"/>
            </a:solidFill>
            <a:prstDash val="dash"/>
            <a:round/>
            <a:headEnd len="med" w="med" type="none"/>
            <a:tailEnd len="med" w="med" type="none"/>
          </a:ln>
        </p:spPr>
      </p:sp>
      <p:sp>
        <p:nvSpPr>
          <p:cNvPr id="139" name="Google Shape;139;p20"/>
          <p:cNvSpPr txBox="1"/>
          <p:nvPr/>
        </p:nvSpPr>
        <p:spPr>
          <a:xfrm>
            <a:off x="1506313" y="3858650"/>
            <a:ext cx="23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285F4"/>
                </a:solidFill>
              </a:rPr>
              <a:t>ME - Seclusion zone</a:t>
            </a:r>
            <a:endParaRPr sz="1800">
              <a:solidFill>
                <a:srgbClr val="4285F4"/>
              </a:solidFill>
            </a:endParaRPr>
          </a:p>
        </p:txBody>
      </p:sp>
      <p:sp>
        <p:nvSpPr>
          <p:cNvPr id="140" name="Google Shape;140;p20"/>
          <p:cNvSpPr/>
          <p:nvPr/>
        </p:nvSpPr>
        <p:spPr>
          <a:xfrm>
            <a:off x="1436075" y="831275"/>
            <a:ext cx="3485100" cy="366900"/>
          </a:xfrm>
          <a:prstGeom prst="rect">
            <a:avLst/>
          </a:prstGeom>
          <a:solidFill>
            <a:srgbClr val="4285F4">
              <a:alpha val="26880"/>
            </a:srgbClr>
          </a:solidFill>
          <a:ln cap="flat" cmpd="sng" w="9525">
            <a:solidFill>
              <a:srgbClr val="4285F4"/>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1" name="Google Shape;141;p20"/>
          <p:cNvCxnSpPr>
            <a:stCxn id="132" idx="0"/>
          </p:cNvCxnSpPr>
          <p:nvPr/>
        </p:nvCxnSpPr>
        <p:spPr>
          <a:xfrm>
            <a:off x="4349400" y="556750"/>
            <a:ext cx="0" cy="4482300"/>
          </a:xfrm>
          <a:prstGeom prst="straightConnector1">
            <a:avLst/>
          </a:prstGeom>
          <a:noFill/>
          <a:ln cap="flat" cmpd="sng" w="9525">
            <a:solidFill>
              <a:schemeClr val="dk2"/>
            </a:solidFill>
            <a:prstDash val="lgDashDot"/>
            <a:round/>
            <a:headEnd len="med" w="med" type="none"/>
            <a:tailEnd len="med" w="med" type="none"/>
          </a:ln>
        </p:spPr>
      </p:cxnSp>
      <p:cxnSp>
        <p:nvCxnSpPr>
          <p:cNvPr id="142" name="Google Shape;142;p20"/>
          <p:cNvCxnSpPr/>
          <p:nvPr/>
        </p:nvCxnSpPr>
        <p:spPr>
          <a:xfrm>
            <a:off x="674086" y="2486400"/>
            <a:ext cx="7463100" cy="0"/>
          </a:xfrm>
          <a:prstGeom prst="straightConnector1">
            <a:avLst/>
          </a:prstGeom>
          <a:noFill/>
          <a:ln cap="flat" cmpd="sng" w="9525">
            <a:solidFill>
              <a:schemeClr val="dk2"/>
            </a:solidFill>
            <a:prstDash val="lgDashDot"/>
            <a:round/>
            <a:headEnd len="med" w="med" type="none"/>
            <a:tailEnd len="med" w="med" type="none"/>
          </a:ln>
        </p:spPr>
      </p:cxnSp>
      <p:sp>
        <p:nvSpPr>
          <p:cNvPr id="143" name="Google Shape;143;p20"/>
          <p:cNvSpPr txBox="1"/>
          <p:nvPr/>
        </p:nvSpPr>
        <p:spPr>
          <a:xfrm>
            <a:off x="7482050" y="1642000"/>
            <a:ext cx="155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Main Entry</a:t>
            </a:r>
            <a:endParaRPr sz="1000">
              <a:solidFill>
                <a:schemeClr val="dk2"/>
              </a:solidFill>
            </a:endParaRPr>
          </a:p>
        </p:txBody>
      </p:sp>
      <p:sp>
        <p:nvSpPr>
          <p:cNvPr id="144" name="Google Shape;144;p20"/>
          <p:cNvSpPr/>
          <p:nvPr/>
        </p:nvSpPr>
        <p:spPr>
          <a:xfrm>
            <a:off x="4920300" y="804450"/>
            <a:ext cx="2306000" cy="1563375"/>
          </a:xfrm>
          <a:custGeom>
            <a:rect b="b" l="l" r="r" t="t"/>
            <a:pathLst>
              <a:path extrusionOk="0" h="62535" w="92240">
                <a:moveTo>
                  <a:pt x="0" y="625"/>
                </a:moveTo>
                <a:lnTo>
                  <a:pt x="92240" y="0"/>
                </a:lnTo>
                <a:lnTo>
                  <a:pt x="91302" y="62535"/>
                </a:lnTo>
                <a:lnTo>
                  <a:pt x="75355" y="62222"/>
                </a:lnTo>
                <a:lnTo>
                  <a:pt x="75355" y="15634"/>
                </a:lnTo>
                <a:lnTo>
                  <a:pt x="626" y="16259"/>
                </a:lnTo>
                <a:close/>
              </a:path>
            </a:pathLst>
          </a:custGeom>
          <a:solidFill>
            <a:srgbClr val="4285F4">
              <a:alpha val="26880"/>
            </a:srgbClr>
          </a:solidFill>
          <a:ln cap="flat" cmpd="sng" w="9525">
            <a:solidFill>
              <a:srgbClr val="4285F4"/>
            </a:solidFill>
            <a:prstDash val="dash"/>
            <a:round/>
            <a:headEnd len="med" w="med" type="none"/>
            <a:tailEnd len="med" w="med" type="none"/>
          </a:ln>
        </p:spPr>
      </p:sp>
      <p:sp>
        <p:nvSpPr>
          <p:cNvPr id="145" name="Google Shape;145;p20"/>
          <p:cNvSpPr txBox="1"/>
          <p:nvPr/>
        </p:nvSpPr>
        <p:spPr>
          <a:xfrm>
            <a:off x="7482050" y="2001825"/>
            <a:ext cx="155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Vertical movement</a:t>
            </a:r>
            <a:endParaRPr sz="10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p:nvPr/>
        </p:nvSpPr>
        <p:spPr>
          <a:xfrm>
            <a:off x="1364875" y="789600"/>
            <a:ext cx="5863200" cy="358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1"/>
          <p:cNvSpPr/>
          <p:nvPr/>
        </p:nvSpPr>
        <p:spPr>
          <a:xfrm>
            <a:off x="2479650" y="1967875"/>
            <a:ext cx="1559400" cy="1121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1"/>
          <p:cNvSpPr/>
          <p:nvPr/>
        </p:nvSpPr>
        <p:spPr>
          <a:xfrm>
            <a:off x="4659775" y="1967875"/>
            <a:ext cx="1559400" cy="1121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1"/>
          <p:cNvSpPr/>
          <p:nvPr/>
        </p:nvSpPr>
        <p:spPr>
          <a:xfrm>
            <a:off x="3777750" y="200315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54" name="Google Shape;154;p21"/>
          <p:cNvSpPr/>
          <p:nvPr/>
        </p:nvSpPr>
        <p:spPr>
          <a:xfrm>
            <a:off x="3777750" y="2362975"/>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55" name="Google Shape;155;p21"/>
          <p:cNvSpPr/>
          <p:nvPr/>
        </p:nvSpPr>
        <p:spPr>
          <a:xfrm>
            <a:off x="3777750" y="272280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56" name="Google Shape;156;p21"/>
          <p:cNvSpPr/>
          <p:nvPr/>
        </p:nvSpPr>
        <p:spPr>
          <a:xfrm>
            <a:off x="4659775" y="200315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57" name="Google Shape;157;p21"/>
          <p:cNvSpPr/>
          <p:nvPr/>
        </p:nvSpPr>
        <p:spPr>
          <a:xfrm>
            <a:off x="4659775" y="2362975"/>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58" name="Google Shape;158;p21"/>
          <p:cNvSpPr/>
          <p:nvPr/>
        </p:nvSpPr>
        <p:spPr>
          <a:xfrm>
            <a:off x="4659775" y="272280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159" name="Google Shape;159;p21"/>
          <p:cNvSpPr txBox="1"/>
          <p:nvPr/>
        </p:nvSpPr>
        <p:spPr>
          <a:xfrm>
            <a:off x="4039050" y="148810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Natural gathering Zone</a:t>
            </a:r>
            <a:endParaRPr sz="800">
              <a:solidFill>
                <a:srgbClr val="FF0000"/>
              </a:solidFill>
            </a:endParaRPr>
          </a:p>
        </p:txBody>
      </p:sp>
      <p:sp>
        <p:nvSpPr>
          <p:cNvPr id="160" name="Google Shape;160;p21"/>
          <p:cNvSpPr txBox="1"/>
          <p:nvPr/>
        </p:nvSpPr>
        <p:spPr>
          <a:xfrm>
            <a:off x="40390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Natural gathering Zone</a:t>
            </a:r>
            <a:endParaRPr sz="800">
              <a:solidFill>
                <a:srgbClr val="FF0000"/>
              </a:solidFill>
            </a:endParaRPr>
          </a:p>
        </p:txBody>
      </p:sp>
      <p:sp>
        <p:nvSpPr>
          <p:cNvPr id="161" name="Google Shape;161;p21"/>
          <p:cNvSpPr/>
          <p:nvPr/>
        </p:nvSpPr>
        <p:spPr>
          <a:xfrm>
            <a:off x="2867725" y="1992625"/>
            <a:ext cx="564300" cy="10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
        <p:nvSpPr>
          <p:cNvPr id="162" name="Google Shape;162;p21"/>
          <p:cNvSpPr/>
          <p:nvPr/>
        </p:nvSpPr>
        <p:spPr>
          <a:xfrm>
            <a:off x="5287775" y="1992625"/>
            <a:ext cx="564300" cy="10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
        <p:nvSpPr>
          <p:cNvPr id="163" name="Google Shape;163;p21"/>
          <p:cNvSpPr txBox="1"/>
          <p:nvPr/>
        </p:nvSpPr>
        <p:spPr>
          <a:xfrm>
            <a:off x="0" y="0"/>
            <a:ext cx="760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Zoning step 1</a:t>
            </a:r>
            <a:r>
              <a:rPr lang="en" sz="1800">
                <a:solidFill>
                  <a:schemeClr val="dk2"/>
                </a:solidFill>
              </a:rPr>
              <a:t> - zoning around Building constraints + priority 1 levers</a:t>
            </a:r>
            <a:endParaRPr sz="1800">
              <a:solidFill>
                <a:schemeClr val="dk2"/>
              </a:solidFill>
            </a:endParaRPr>
          </a:p>
          <a:p>
            <a:pPr indent="0" lvl="0" marL="0" rtl="0" algn="l">
              <a:spcBef>
                <a:spcPts val="0"/>
              </a:spcBef>
              <a:spcAft>
                <a:spcPts val="0"/>
              </a:spcAft>
              <a:buNone/>
            </a:pPr>
            <a:r>
              <a:rPr lang="en" sz="1800">
                <a:solidFill>
                  <a:schemeClr val="dk2"/>
                </a:solidFill>
              </a:rPr>
              <a:t>Multiple Outputs</a:t>
            </a:r>
            <a:endParaRPr sz="1800">
              <a:solidFill>
                <a:schemeClr val="dk2"/>
              </a:solidFill>
            </a:endParaRPr>
          </a:p>
        </p:txBody>
      </p:sp>
      <p:sp>
        <p:nvSpPr>
          <p:cNvPr id="164" name="Google Shape;164;p21"/>
          <p:cNvSpPr/>
          <p:nvPr/>
        </p:nvSpPr>
        <p:spPr>
          <a:xfrm>
            <a:off x="2479650" y="2641525"/>
            <a:ext cx="3456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t>
            </a:r>
            <a:endParaRPr/>
          </a:p>
        </p:txBody>
      </p:sp>
      <p:sp>
        <p:nvSpPr>
          <p:cNvPr id="165" name="Google Shape;165;p21"/>
          <p:cNvSpPr/>
          <p:nvPr/>
        </p:nvSpPr>
        <p:spPr>
          <a:xfrm>
            <a:off x="5852075" y="2003150"/>
            <a:ext cx="3456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t>
            </a:r>
            <a:endParaRPr/>
          </a:p>
        </p:txBody>
      </p:sp>
      <p:sp>
        <p:nvSpPr>
          <p:cNvPr id="166" name="Google Shape;166;p21"/>
          <p:cNvSpPr txBox="1"/>
          <p:nvPr/>
        </p:nvSpPr>
        <p:spPr>
          <a:xfrm>
            <a:off x="24796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167" name="Google Shape;167;p21"/>
          <p:cNvSpPr txBox="1"/>
          <p:nvPr/>
        </p:nvSpPr>
        <p:spPr>
          <a:xfrm>
            <a:off x="2839525" y="15234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FF0000"/>
              </a:solidFill>
            </a:endParaRPr>
          </a:p>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168" name="Google Shape;168;p21"/>
          <p:cNvSpPr txBox="1"/>
          <p:nvPr/>
        </p:nvSpPr>
        <p:spPr>
          <a:xfrm>
            <a:off x="5576975" y="15234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FF0000"/>
              </a:solidFill>
            </a:endParaRPr>
          </a:p>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169" name="Google Shape;169;p21"/>
          <p:cNvSpPr txBox="1"/>
          <p:nvPr/>
        </p:nvSpPr>
        <p:spPr>
          <a:xfrm>
            <a:off x="55276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170" name="Google Shape;170;p21"/>
          <p:cNvSpPr txBox="1"/>
          <p:nvPr/>
        </p:nvSpPr>
        <p:spPr>
          <a:xfrm>
            <a:off x="4042350" y="1842050"/>
            <a:ext cx="66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AA84F"/>
                </a:solidFill>
              </a:rPr>
              <a:t>Primary Entry</a:t>
            </a:r>
            <a:endParaRPr b="1" sz="1000">
              <a:solidFill>
                <a:srgbClr val="6AA84F"/>
              </a:solidFill>
            </a:endParaRPr>
          </a:p>
        </p:txBody>
      </p:sp>
      <p:sp>
        <p:nvSpPr>
          <p:cNvPr id="171" name="Google Shape;171;p21"/>
          <p:cNvSpPr txBox="1"/>
          <p:nvPr/>
        </p:nvSpPr>
        <p:spPr>
          <a:xfrm>
            <a:off x="4042350" y="2722800"/>
            <a:ext cx="66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AA84F"/>
                </a:solidFill>
              </a:rPr>
              <a:t>Primary Entry</a:t>
            </a:r>
            <a:endParaRPr b="1" sz="1000">
              <a:solidFill>
                <a:srgbClr val="6AA84F"/>
              </a:solidFill>
            </a:endParaRPr>
          </a:p>
        </p:txBody>
      </p:sp>
      <p:sp>
        <p:nvSpPr>
          <p:cNvPr id="172" name="Google Shape;172;p21"/>
          <p:cNvSpPr txBox="1"/>
          <p:nvPr/>
        </p:nvSpPr>
        <p:spPr>
          <a:xfrm>
            <a:off x="2386525" y="2506038"/>
            <a:ext cx="6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Fire Egress</a:t>
            </a:r>
            <a:endParaRPr sz="800">
              <a:solidFill>
                <a:srgbClr val="FF0000"/>
              </a:solidFill>
            </a:endParaRPr>
          </a:p>
        </p:txBody>
      </p:sp>
      <p:sp>
        <p:nvSpPr>
          <p:cNvPr id="173" name="Google Shape;173;p21"/>
          <p:cNvSpPr txBox="1"/>
          <p:nvPr/>
        </p:nvSpPr>
        <p:spPr>
          <a:xfrm>
            <a:off x="5760225" y="2151639"/>
            <a:ext cx="6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Fire Egress</a:t>
            </a:r>
            <a:endParaRPr sz="800">
              <a:solidFill>
                <a:srgbClr val="FF0000"/>
              </a:solidFill>
            </a:endParaRPr>
          </a:p>
        </p:txBody>
      </p:sp>
      <p:sp>
        <p:nvSpPr>
          <p:cNvPr id="174" name="Google Shape;174;p21"/>
          <p:cNvSpPr txBox="1"/>
          <p:nvPr/>
        </p:nvSpPr>
        <p:spPr>
          <a:xfrm>
            <a:off x="3802650" y="556750"/>
            <a:ext cx="1093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175" name="Google Shape;175;p21"/>
          <p:cNvSpPr txBox="1"/>
          <p:nvPr/>
        </p:nvSpPr>
        <p:spPr>
          <a:xfrm>
            <a:off x="3802650" y="4250028"/>
            <a:ext cx="1093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176" name="Google Shape;176;p21"/>
          <p:cNvSpPr txBox="1"/>
          <p:nvPr/>
        </p:nvSpPr>
        <p:spPr>
          <a:xfrm rot="-5400000">
            <a:off x="6220158" y="2317050"/>
            <a:ext cx="2240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177" name="Google Shape;177;p21"/>
          <p:cNvSpPr txBox="1"/>
          <p:nvPr/>
        </p:nvSpPr>
        <p:spPr>
          <a:xfrm rot="-5400000">
            <a:off x="146536" y="2317050"/>
            <a:ext cx="2240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178" name="Google Shape;178;p21"/>
          <p:cNvSpPr txBox="1"/>
          <p:nvPr/>
        </p:nvSpPr>
        <p:spPr>
          <a:xfrm>
            <a:off x="7482050" y="768425"/>
            <a:ext cx="155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Populate Priority 1 for ME Seclusion Zone</a:t>
            </a:r>
            <a:endParaRPr sz="1000">
              <a:solidFill>
                <a:schemeClr val="dk2"/>
              </a:solidFill>
            </a:endParaRPr>
          </a:p>
        </p:txBody>
      </p:sp>
      <p:sp>
        <p:nvSpPr>
          <p:cNvPr id="179" name="Google Shape;179;p21"/>
          <p:cNvSpPr txBox="1"/>
          <p:nvPr/>
        </p:nvSpPr>
        <p:spPr>
          <a:xfrm>
            <a:off x="7482050" y="1149400"/>
            <a:ext cx="155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Populate Priority 1 for Hub/ Community/ Public Zone</a:t>
            </a:r>
            <a:endParaRPr sz="1000">
              <a:solidFill>
                <a:schemeClr val="dk2"/>
              </a:solidFill>
            </a:endParaRPr>
          </a:p>
        </p:txBody>
      </p:sp>
      <p:sp>
        <p:nvSpPr>
          <p:cNvPr id="180" name="Google Shape;180;p21"/>
          <p:cNvSpPr/>
          <p:nvPr/>
        </p:nvSpPr>
        <p:spPr>
          <a:xfrm>
            <a:off x="1421325" y="1213675"/>
            <a:ext cx="5781525" cy="3131800"/>
          </a:xfrm>
          <a:custGeom>
            <a:rect b="b" l="l" r="r" t="t"/>
            <a:pathLst>
              <a:path extrusionOk="0" h="125272" w="231261">
                <a:moveTo>
                  <a:pt x="214376" y="60549"/>
                </a:moveTo>
                <a:lnTo>
                  <a:pt x="231261" y="60549"/>
                </a:lnTo>
                <a:lnTo>
                  <a:pt x="230948" y="125272"/>
                </a:lnTo>
                <a:lnTo>
                  <a:pt x="0" y="124428"/>
                </a:lnTo>
                <a:lnTo>
                  <a:pt x="847" y="287"/>
                </a:lnTo>
                <a:lnTo>
                  <a:pt x="21167" y="0"/>
                </a:lnTo>
                <a:lnTo>
                  <a:pt x="20320" y="111015"/>
                </a:lnTo>
                <a:lnTo>
                  <a:pt x="147151" y="110264"/>
                </a:lnTo>
                <a:lnTo>
                  <a:pt x="159345" y="110264"/>
                </a:lnTo>
                <a:lnTo>
                  <a:pt x="214376" y="110577"/>
                </a:lnTo>
                <a:close/>
              </a:path>
            </a:pathLst>
          </a:custGeom>
          <a:solidFill>
            <a:srgbClr val="4285F4">
              <a:alpha val="26880"/>
            </a:srgbClr>
          </a:solidFill>
          <a:ln cap="flat" cmpd="sng" w="9525">
            <a:solidFill>
              <a:srgbClr val="4285F4"/>
            </a:solidFill>
            <a:prstDash val="dash"/>
            <a:round/>
            <a:headEnd len="med" w="med" type="none"/>
            <a:tailEnd len="med" w="med" type="none"/>
          </a:ln>
        </p:spPr>
      </p:sp>
      <p:sp>
        <p:nvSpPr>
          <p:cNvPr id="181" name="Google Shape;181;p21"/>
          <p:cNvSpPr txBox="1"/>
          <p:nvPr/>
        </p:nvSpPr>
        <p:spPr>
          <a:xfrm>
            <a:off x="1506313" y="3858650"/>
            <a:ext cx="23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285F4"/>
                </a:solidFill>
              </a:rPr>
              <a:t>ME - Seclusion zone</a:t>
            </a:r>
            <a:endParaRPr sz="1800">
              <a:solidFill>
                <a:srgbClr val="4285F4"/>
              </a:solidFill>
            </a:endParaRPr>
          </a:p>
        </p:txBody>
      </p:sp>
      <p:sp>
        <p:nvSpPr>
          <p:cNvPr id="182" name="Google Shape;182;p21"/>
          <p:cNvSpPr/>
          <p:nvPr/>
        </p:nvSpPr>
        <p:spPr>
          <a:xfrm>
            <a:off x="3802650" y="796600"/>
            <a:ext cx="1093500" cy="1171200"/>
          </a:xfrm>
          <a:prstGeom prst="rect">
            <a:avLst/>
          </a:prstGeom>
          <a:solidFill>
            <a:srgbClr val="FF9900">
              <a:alpha val="27500"/>
            </a:srgbClr>
          </a:solidFill>
          <a:ln cap="flat" cmpd="sng" w="9525">
            <a:solidFill>
              <a:srgbClr val="FF9900"/>
            </a:solidFill>
            <a:prstDash val="dash"/>
            <a:round/>
            <a:headEnd len="med" w="med" type="none"/>
            <a:tailEnd len="med" w="med"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900"/>
              <a:t>Hub/ Community/ Public zone -opt1</a:t>
            </a:r>
            <a:endParaRPr sz="900"/>
          </a:p>
        </p:txBody>
      </p:sp>
      <p:sp>
        <p:nvSpPr>
          <p:cNvPr id="183" name="Google Shape;183;p21"/>
          <p:cNvSpPr/>
          <p:nvPr/>
        </p:nvSpPr>
        <p:spPr>
          <a:xfrm>
            <a:off x="3802650" y="3089650"/>
            <a:ext cx="1093500" cy="889200"/>
          </a:xfrm>
          <a:prstGeom prst="rect">
            <a:avLst/>
          </a:prstGeom>
          <a:solidFill>
            <a:srgbClr val="FF9900">
              <a:alpha val="27500"/>
            </a:srgbClr>
          </a:solidFill>
          <a:ln cap="flat" cmpd="sng" w="9525">
            <a:solidFill>
              <a:srgbClr val="FF99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p>
          <a:p>
            <a:pPr indent="0" lvl="0" marL="0" marR="0" rtl="0" algn="ctr">
              <a:lnSpc>
                <a:spcPct val="100000"/>
              </a:lnSpc>
              <a:spcBef>
                <a:spcPts val="0"/>
              </a:spcBef>
              <a:spcAft>
                <a:spcPts val="0"/>
              </a:spcAft>
              <a:buNone/>
            </a:pPr>
            <a:r>
              <a:t/>
            </a:r>
            <a:endParaRPr sz="1000"/>
          </a:p>
          <a:p>
            <a:pPr indent="0" lvl="0" marL="0" marR="0" rtl="0" algn="ctr">
              <a:lnSpc>
                <a:spcPct val="100000"/>
              </a:lnSpc>
              <a:spcBef>
                <a:spcPts val="0"/>
              </a:spcBef>
              <a:spcAft>
                <a:spcPts val="0"/>
              </a:spcAft>
              <a:buNone/>
            </a:pPr>
            <a:r>
              <a:t/>
            </a:r>
            <a:endParaRPr sz="1000"/>
          </a:p>
          <a:p>
            <a:pPr indent="0" lvl="0" marL="0" marR="0" rtl="0" algn="ctr">
              <a:lnSpc>
                <a:spcPct val="100000"/>
              </a:lnSpc>
              <a:spcBef>
                <a:spcPts val="0"/>
              </a:spcBef>
              <a:spcAft>
                <a:spcPts val="0"/>
              </a:spcAft>
              <a:buNone/>
            </a:pPr>
            <a:r>
              <a:rPr lang="en" sz="900"/>
              <a:t>Hub/ Community/  Public zone -opt2</a:t>
            </a:r>
            <a:endParaRPr sz="900"/>
          </a:p>
        </p:txBody>
      </p:sp>
      <p:sp>
        <p:nvSpPr>
          <p:cNvPr id="184" name="Google Shape;184;p21"/>
          <p:cNvSpPr/>
          <p:nvPr/>
        </p:nvSpPr>
        <p:spPr>
          <a:xfrm>
            <a:off x="1436075" y="831275"/>
            <a:ext cx="1043700" cy="366900"/>
          </a:xfrm>
          <a:prstGeom prst="rect">
            <a:avLst/>
          </a:prstGeom>
          <a:solidFill>
            <a:srgbClr val="4285F4">
              <a:alpha val="26880"/>
            </a:srgbClr>
          </a:solidFill>
          <a:ln cap="flat" cmpd="sng" w="9525">
            <a:solidFill>
              <a:srgbClr val="4285F4"/>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5" name="Google Shape;185;p21"/>
          <p:cNvSpPr/>
          <p:nvPr/>
        </p:nvSpPr>
        <p:spPr>
          <a:xfrm>
            <a:off x="1964600" y="1458475"/>
            <a:ext cx="18381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Collaboration Zone</a:t>
            </a:r>
            <a:endParaRPr sz="800"/>
          </a:p>
        </p:txBody>
      </p:sp>
      <p:sp>
        <p:nvSpPr>
          <p:cNvPr id="186" name="Google Shape;186;p21"/>
          <p:cNvSpPr/>
          <p:nvPr/>
        </p:nvSpPr>
        <p:spPr>
          <a:xfrm>
            <a:off x="2479650" y="779775"/>
            <a:ext cx="345600" cy="6786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800"/>
          </a:p>
        </p:txBody>
      </p:sp>
      <p:sp>
        <p:nvSpPr>
          <p:cNvPr id="187" name="Google Shape;187;p21"/>
          <p:cNvSpPr/>
          <p:nvPr/>
        </p:nvSpPr>
        <p:spPr>
          <a:xfrm>
            <a:off x="1964600" y="3271833"/>
            <a:ext cx="18381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t>Collaboration </a:t>
            </a:r>
            <a:endParaRPr sz="800"/>
          </a:p>
          <a:p>
            <a:pPr indent="0" lvl="0" marL="0" rtl="0" algn="r">
              <a:spcBef>
                <a:spcPts val="0"/>
              </a:spcBef>
              <a:spcAft>
                <a:spcPts val="0"/>
              </a:spcAft>
              <a:buNone/>
            </a:pPr>
            <a:r>
              <a:rPr lang="en" sz="800"/>
              <a:t>Zone</a:t>
            </a:r>
            <a:endParaRPr sz="800"/>
          </a:p>
        </p:txBody>
      </p:sp>
      <p:sp>
        <p:nvSpPr>
          <p:cNvPr id="188" name="Google Shape;188;p21"/>
          <p:cNvSpPr/>
          <p:nvPr/>
        </p:nvSpPr>
        <p:spPr>
          <a:xfrm>
            <a:off x="6759850" y="2373950"/>
            <a:ext cx="426300" cy="3519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189" name="Google Shape;189;p21"/>
          <p:cNvSpPr/>
          <p:nvPr/>
        </p:nvSpPr>
        <p:spPr>
          <a:xfrm>
            <a:off x="6449550" y="2003150"/>
            <a:ext cx="323100" cy="10722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190" name="Google Shape;190;p21"/>
          <p:cNvSpPr/>
          <p:nvPr/>
        </p:nvSpPr>
        <p:spPr>
          <a:xfrm>
            <a:off x="4920300" y="1513750"/>
            <a:ext cx="12774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191" name="Google Shape;191;p21"/>
          <p:cNvSpPr/>
          <p:nvPr/>
        </p:nvSpPr>
        <p:spPr>
          <a:xfrm>
            <a:off x="4920300" y="3212200"/>
            <a:ext cx="12990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cxnSp>
        <p:nvCxnSpPr>
          <p:cNvPr id="192" name="Google Shape;192;p21"/>
          <p:cNvCxnSpPr>
            <a:stCxn id="174" idx="0"/>
          </p:cNvCxnSpPr>
          <p:nvPr/>
        </p:nvCxnSpPr>
        <p:spPr>
          <a:xfrm>
            <a:off x="4349400" y="556750"/>
            <a:ext cx="0" cy="4482300"/>
          </a:xfrm>
          <a:prstGeom prst="straightConnector1">
            <a:avLst/>
          </a:prstGeom>
          <a:noFill/>
          <a:ln cap="flat" cmpd="sng" w="9525">
            <a:solidFill>
              <a:schemeClr val="dk2"/>
            </a:solidFill>
            <a:prstDash val="lgDashDot"/>
            <a:round/>
            <a:headEnd len="med" w="med" type="none"/>
            <a:tailEnd len="med" w="med" type="none"/>
          </a:ln>
        </p:spPr>
      </p:cxnSp>
      <p:cxnSp>
        <p:nvCxnSpPr>
          <p:cNvPr id="193" name="Google Shape;193;p21"/>
          <p:cNvCxnSpPr/>
          <p:nvPr/>
        </p:nvCxnSpPr>
        <p:spPr>
          <a:xfrm>
            <a:off x="674086" y="2486400"/>
            <a:ext cx="7463100" cy="0"/>
          </a:xfrm>
          <a:prstGeom prst="straightConnector1">
            <a:avLst/>
          </a:prstGeom>
          <a:noFill/>
          <a:ln cap="flat" cmpd="sng" w="9525">
            <a:solidFill>
              <a:schemeClr val="dk2"/>
            </a:solidFill>
            <a:prstDash val="lgDashDot"/>
            <a:round/>
            <a:headEnd len="med" w="med" type="none"/>
            <a:tailEnd len="med" w="med" type="none"/>
          </a:ln>
        </p:spPr>
      </p:cxnSp>
      <p:sp>
        <p:nvSpPr>
          <p:cNvPr id="194" name="Google Shape;194;p21"/>
          <p:cNvSpPr/>
          <p:nvPr/>
        </p:nvSpPr>
        <p:spPr>
          <a:xfrm>
            <a:off x="6436775" y="3212050"/>
            <a:ext cx="323100" cy="7341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195" name="Google Shape;195;p21"/>
          <p:cNvSpPr/>
          <p:nvPr/>
        </p:nvSpPr>
        <p:spPr>
          <a:xfrm>
            <a:off x="6458250" y="1208898"/>
            <a:ext cx="323100" cy="637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196" name="Google Shape;196;p21"/>
          <p:cNvSpPr txBox="1"/>
          <p:nvPr/>
        </p:nvSpPr>
        <p:spPr>
          <a:xfrm>
            <a:off x="7486850" y="1735800"/>
            <a:ext cx="155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Populate Priority 1 for Collaboration Zone</a:t>
            </a:r>
            <a:endParaRPr sz="1000">
              <a:solidFill>
                <a:schemeClr val="dk2"/>
              </a:solidFill>
            </a:endParaRPr>
          </a:p>
        </p:txBody>
      </p:sp>
      <p:sp>
        <p:nvSpPr>
          <p:cNvPr id="197" name="Google Shape;197;p21"/>
          <p:cNvSpPr/>
          <p:nvPr/>
        </p:nvSpPr>
        <p:spPr>
          <a:xfrm>
            <a:off x="2825250" y="831275"/>
            <a:ext cx="977400" cy="366900"/>
          </a:xfrm>
          <a:prstGeom prst="rect">
            <a:avLst/>
          </a:prstGeom>
          <a:solidFill>
            <a:srgbClr val="4285F4">
              <a:alpha val="26880"/>
            </a:srgbClr>
          </a:solidFill>
          <a:ln cap="flat" cmpd="sng" w="9525">
            <a:solidFill>
              <a:srgbClr val="4285F4"/>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8" name="Google Shape;198;p21"/>
          <p:cNvSpPr/>
          <p:nvPr/>
        </p:nvSpPr>
        <p:spPr>
          <a:xfrm>
            <a:off x="4920300" y="804450"/>
            <a:ext cx="2306000" cy="1563375"/>
          </a:xfrm>
          <a:custGeom>
            <a:rect b="b" l="l" r="r" t="t"/>
            <a:pathLst>
              <a:path extrusionOk="0" h="62535" w="92240">
                <a:moveTo>
                  <a:pt x="0" y="625"/>
                </a:moveTo>
                <a:lnTo>
                  <a:pt x="92240" y="0"/>
                </a:lnTo>
                <a:lnTo>
                  <a:pt x="91302" y="62535"/>
                </a:lnTo>
                <a:lnTo>
                  <a:pt x="75355" y="62222"/>
                </a:lnTo>
                <a:lnTo>
                  <a:pt x="75355" y="15634"/>
                </a:lnTo>
                <a:lnTo>
                  <a:pt x="626" y="16259"/>
                </a:lnTo>
                <a:close/>
              </a:path>
            </a:pathLst>
          </a:custGeom>
          <a:solidFill>
            <a:srgbClr val="4285F4">
              <a:alpha val="26880"/>
            </a:srgbClr>
          </a:solidFill>
          <a:ln cap="flat" cmpd="sng" w="9525">
            <a:solidFill>
              <a:srgbClr val="4285F4"/>
            </a:solidFill>
            <a:prstDash val="dash"/>
            <a:round/>
            <a:headEnd len="med" w="med" type="none"/>
            <a:tailEnd len="med" w="med"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p:nvPr/>
        </p:nvSpPr>
        <p:spPr>
          <a:xfrm>
            <a:off x="1364875" y="789600"/>
            <a:ext cx="5863200" cy="358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2"/>
          <p:cNvSpPr/>
          <p:nvPr/>
        </p:nvSpPr>
        <p:spPr>
          <a:xfrm>
            <a:off x="2479650" y="1967875"/>
            <a:ext cx="1559400" cy="1121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2"/>
          <p:cNvSpPr/>
          <p:nvPr/>
        </p:nvSpPr>
        <p:spPr>
          <a:xfrm>
            <a:off x="4659775" y="1967875"/>
            <a:ext cx="1559400" cy="1121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2"/>
          <p:cNvSpPr/>
          <p:nvPr/>
        </p:nvSpPr>
        <p:spPr>
          <a:xfrm>
            <a:off x="3777750" y="200315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07" name="Google Shape;207;p22"/>
          <p:cNvSpPr/>
          <p:nvPr/>
        </p:nvSpPr>
        <p:spPr>
          <a:xfrm>
            <a:off x="3777750" y="2362975"/>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08" name="Google Shape;208;p22"/>
          <p:cNvSpPr/>
          <p:nvPr/>
        </p:nvSpPr>
        <p:spPr>
          <a:xfrm>
            <a:off x="3777750" y="272280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09" name="Google Shape;209;p22"/>
          <p:cNvSpPr/>
          <p:nvPr/>
        </p:nvSpPr>
        <p:spPr>
          <a:xfrm>
            <a:off x="4659775" y="200315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10" name="Google Shape;210;p22"/>
          <p:cNvSpPr/>
          <p:nvPr/>
        </p:nvSpPr>
        <p:spPr>
          <a:xfrm>
            <a:off x="4659775" y="2362975"/>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11" name="Google Shape;211;p22"/>
          <p:cNvSpPr/>
          <p:nvPr/>
        </p:nvSpPr>
        <p:spPr>
          <a:xfrm>
            <a:off x="4659775" y="2722800"/>
            <a:ext cx="261300" cy="33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sp>
        <p:nvSpPr>
          <p:cNvPr id="212" name="Google Shape;212;p22"/>
          <p:cNvSpPr txBox="1"/>
          <p:nvPr/>
        </p:nvSpPr>
        <p:spPr>
          <a:xfrm>
            <a:off x="4039050" y="148810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Natural gathering Zone</a:t>
            </a:r>
            <a:endParaRPr sz="800">
              <a:solidFill>
                <a:srgbClr val="FF0000"/>
              </a:solidFill>
            </a:endParaRPr>
          </a:p>
        </p:txBody>
      </p:sp>
      <p:sp>
        <p:nvSpPr>
          <p:cNvPr id="213" name="Google Shape;213;p22"/>
          <p:cNvSpPr txBox="1"/>
          <p:nvPr/>
        </p:nvSpPr>
        <p:spPr>
          <a:xfrm>
            <a:off x="40390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Natural gathering Zone</a:t>
            </a:r>
            <a:endParaRPr sz="800">
              <a:solidFill>
                <a:srgbClr val="FF0000"/>
              </a:solidFill>
            </a:endParaRPr>
          </a:p>
        </p:txBody>
      </p:sp>
      <p:sp>
        <p:nvSpPr>
          <p:cNvPr id="214" name="Google Shape;214;p22"/>
          <p:cNvSpPr/>
          <p:nvPr/>
        </p:nvSpPr>
        <p:spPr>
          <a:xfrm>
            <a:off x="2867725" y="1992625"/>
            <a:ext cx="564300" cy="10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
        <p:nvSpPr>
          <p:cNvPr id="215" name="Google Shape;215;p22"/>
          <p:cNvSpPr/>
          <p:nvPr/>
        </p:nvSpPr>
        <p:spPr>
          <a:xfrm>
            <a:off x="5287775" y="1992625"/>
            <a:ext cx="564300" cy="10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t>
            </a:r>
            <a:endParaRPr/>
          </a:p>
        </p:txBody>
      </p:sp>
      <p:sp>
        <p:nvSpPr>
          <p:cNvPr id="216" name="Google Shape;216;p22"/>
          <p:cNvSpPr/>
          <p:nvPr/>
        </p:nvSpPr>
        <p:spPr>
          <a:xfrm>
            <a:off x="2479650" y="2641525"/>
            <a:ext cx="3456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t>
            </a:r>
            <a:endParaRPr/>
          </a:p>
        </p:txBody>
      </p:sp>
      <p:sp>
        <p:nvSpPr>
          <p:cNvPr id="217" name="Google Shape;217;p22"/>
          <p:cNvSpPr/>
          <p:nvPr/>
        </p:nvSpPr>
        <p:spPr>
          <a:xfrm>
            <a:off x="5852075" y="2003150"/>
            <a:ext cx="3456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t>
            </a:r>
            <a:endParaRPr/>
          </a:p>
        </p:txBody>
      </p:sp>
      <p:sp>
        <p:nvSpPr>
          <p:cNvPr id="218" name="Google Shape;218;p22"/>
          <p:cNvSpPr txBox="1"/>
          <p:nvPr/>
        </p:nvSpPr>
        <p:spPr>
          <a:xfrm>
            <a:off x="24796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219" name="Google Shape;219;p22"/>
          <p:cNvSpPr txBox="1"/>
          <p:nvPr/>
        </p:nvSpPr>
        <p:spPr>
          <a:xfrm>
            <a:off x="2839525" y="15234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FF0000"/>
              </a:solidFill>
            </a:endParaRPr>
          </a:p>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220" name="Google Shape;220;p22"/>
          <p:cNvSpPr txBox="1"/>
          <p:nvPr/>
        </p:nvSpPr>
        <p:spPr>
          <a:xfrm>
            <a:off x="5576975" y="15234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FF0000"/>
              </a:solidFill>
            </a:endParaRPr>
          </a:p>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221" name="Google Shape;221;p22"/>
          <p:cNvSpPr txBox="1"/>
          <p:nvPr/>
        </p:nvSpPr>
        <p:spPr>
          <a:xfrm>
            <a:off x="5527650" y="3089650"/>
            <a:ext cx="620700" cy="479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Natural gathering Zone</a:t>
            </a:r>
            <a:endParaRPr sz="600">
              <a:solidFill>
                <a:srgbClr val="FF0000"/>
              </a:solidFill>
            </a:endParaRPr>
          </a:p>
        </p:txBody>
      </p:sp>
      <p:sp>
        <p:nvSpPr>
          <p:cNvPr id="222" name="Google Shape;222;p22"/>
          <p:cNvSpPr txBox="1"/>
          <p:nvPr/>
        </p:nvSpPr>
        <p:spPr>
          <a:xfrm>
            <a:off x="4042350" y="1842050"/>
            <a:ext cx="66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AA84F"/>
                </a:solidFill>
              </a:rPr>
              <a:t>Primary Entry</a:t>
            </a:r>
            <a:endParaRPr b="1" sz="1000">
              <a:solidFill>
                <a:srgbClr val="6AA84F"/>
              </a:solidFill>
            </a:endParaRPr>
          </a:p>
        </p:txBody>
      </p:sp>
      <p:sp>
        <p:nvSpPr>
          <p:cNvPr id="223" name="Google Shape;223;p22"/>
          <p:cNvSpPr txBox="1"/>
          <p:nvPr/>
        </p:nvSpPr>
        <p:spPr>
          <a:xfrm>
            <a:off x="4042350" y="2722800"/>
            <a:ext cx="66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AA84F"/>
                </a:solidFill>
              </a:rPr>
              <a:t>Primary Entry</a:t>
            </a:r>
            <a:endParaRPr b="1" sz="1000">
              <a:solidFill>
                <a:srgbClr val="6AA84F"/>
              </a:solidFill>
            </a:endParaRPr>
          </a:p>
        </p:txBody>
      </p:sp>
      <p:sp>
        <p:nvSpPr>
          <p:cNvPr id="224" name="Google Shape;224;p22"/>
          <p:cNvSpPr txBox="1"/>
          <p:nvPr/>
        </p:nvSpPr>
        <p:spPr>
          <a:xfrm>
            <a:off x="2386525" y="2506038"/>
            <a:ext cx="6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Fire Egress</a:t>
            </a:r>
            <a:endParaRPr sz="800">
              <a:solidFill>
                <a:srgbClr val="FF0000"/>
              </a:solidFill>
            </a:endParaRPr>
          </a:p>
        </p:txBody>
      </p:sp>
      <p:sp>
        <p:nvSpPr>
          <p:cNvPr id="225" name="Google Shape;225;p22"/>
          <p:cNvSpPr txBox="1"/>
          <p:nvPr/>
        </p:nvSpPr>
        <p:spPr>
          <a:xfrm>
            <a:off x="5760225" y="2151639"/>
            <a:ext cx="6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Fire Egress</a:t>
            </a:r>
            <a:endParaRPr sz="800">
              <a:solidFill>
                <a:srgbClr val="FF0000"/>
              </a:solidFill>
            </a:endParaRPr>
          </a:p>
        </p:txBody>
      </p:sp>
      <p:sp>
        <p:nvSpPr>
          <p:cNvPr id="226" name="Google Shape;226;p22"/>
          <p:cNvSpPr txBox="1"/>
          <p:nvPr/>
        </p:nvSpPr>
        <p:spPr>
          <a:xfrm>
            <a:off x="3802650" y="556750"/>
            <a:ext cx="1093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227" name="Google Shape;227;p22"/>
          <p:cNvSpPr txBox="1"/>
          <p:nvPr/>
        </p:nvSpPr>
        <p:spPr>
          <a:xfrm>
            <a:off x="3802650" y="4250028"/>
            <a:ext cx="1093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228" name="Google Shape;228;p22"/>
          <p:cNvSpPr txBox="1"/>
          <p:nvPr/>
        </p:nvSpPr>
        <p:spPr>
          <a:xfrm rot="-5400000">
            <a:off x="6220158" y="2317050"/>
            <a:ext cx="2240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229" name="Google Shape;229;p22"/>
          <p:cNvSpPr txBox="1"/>
          <p:nvPr/>
        </p:nvSpPr>
        <p:spPr>
          <a:xfrm rot="-5400000">
            <a:off x="146536" y="2317050"/>
            <a:ext cx="2240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chemeClr val="dk2"/>
                </a:solidFill>
                <a:highlight>
                  <a:srgbClr val="C9DAF8"/>
                </a:highlight>
              </a:rPr>
              <a:t>Periphery</a:t>
            </a:r>
            <a:endParaRPr sz="1000">
              <a:solidFill>
                <a:schemeClr val="dk2"/>
              </a:solidFill>
              <a:highlight>
                <a:srgbClr val="C9DAF8"/>
              </a:highlight>
            </a:endParaRPr>
          </a:p>
        </p:txBody>
      </p:sp>
      <p:sp>
        <p:nvSpPr>
          <p:cNvPr id="230" name="Google Shape;230;p22"/>
          <p:cNvSpPr txBox="1"/>
          <p:nvPr/>
        </p:nvSpPr>
        <p:spPr>
          <a:xfrm>
            <a:off x="7482050" y="768425"/>
            <a:ext cx="155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Populate Priority 2 for ME</a:t>
            </a:r>
            <a:endParaRPr sz="1000">
              <a:solidFill>
                <a:schemeClr val="dk2"/>
              </a:solidFill>
            </a:endParaRPr>
          </a:p>
        </p:txBody>
      </p:sp>
      <p:sp>
        <p:nvSpPr>
          <p:cNvPr id="231" name="Google Shape;231;p22"/>
          <p:cNvSpPr txBox="1"/>
          <p:nvPr/>
        </p:nvSpPr>
        <p:spPr>
          <a:xfrm>
            <a:off x="7482050" y="1149400"/>
            <a:ext cx="155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Populate Priority 2 for WE</a:t>
            </a:r>
            <a:endParaRPr sz="1000">
              <a:solidFill>
                <a:schemeClr val="dk2"/>
              </a:solidFill>
            </a:endParaRPr>
          </a:p>
        </p:txBody>
      </p:sp>
      <p:sp>
        <p:nvSpPr>
          <p:cNvPr id="232" name="Google Shape;232;p22"/>
          <p:cNvSpPr/>
          <p:nvPr/>
        </p:nvSpPr>
        <p:spPr>
          <a:xfrm>
            <a:off x="1421325" y="1213675"/>
            <a:ext cx="4843500" cy="3110700"/>
          </a:xfrm>
          <a:custGeom>
            <a:rect b="b" l="l" r="r" t="t"/>
            <a:pathLst>
              <a:path extrusionOk="0" h="124428" w="193740">
                <a:moveTo>
                  <a:pt x="184359" y="109951"/>
                </a:moveTo>
                <a:lnTo>
                  <a:pt x="193427" y="109951"/>
                </a:lnTo>
                <a:lnTo>
                  <a:pt x="193740" y="123709"/>
                </a:lnTo>
                <a:lnTo>
                  <a:pt x="0" y="124428"/>
                </a:lnTo>
                <a:lnTo>
                  <a:pt x="847" y="287"/>
                </a:lnTo>
                <a:lnTo>
                  <a:pt x="21167" y="0"/>
                </a:lnTo>
                <a:lnTo>
                  <a:pt x="20320" y="111015"/>
                </a:lnTo>
                <a:lnTo>
                  <a:pt x="147151" y="110264"/>
                </a:lnTo>
                <a:lnTo>
                  <a:pt x="159345" y="110264"/>
                </a:lnTo>
                <a:lnTo>
                  <a:pt x="171227" y="110577"/>
                </a:lnTo>
                <a:close/>
              </a:path>
            </a:pathLst>
          </a:custGeom>
          <a:solidFill>
            <a:srgbClr val="4285F4">
              <a:alpha val="26880"/>
            </a:srgbClr>
          </a:solidFill>
          <a:ln cap="flat" cmpd="sng" w="9525">
            <a:solidFill>
              <a:srgbClr val="4285F4"/>
            </a:solidFill>
            <a:prstDash val="dash"/>
            <a:round/>
            <a:headEnd len="med" w="med" type="none"/>
            <a:tailEnd len="med" w="med" type="none"/>
          </a:ln>
        </p:spPr>
      </p:sp>
      <p:sp>
        <p:nvSpPr>
          <p:cNvPr id="233" name="Google Shape;233;p22"/>
          <p:cNvSpPr txBox="1"/>
          <p:nvPr/>
        </p:nvSpPr>
        <p:spPr>
          <a:xfrm>
            <a:off x="1506313" y="3858650"/>
            <a:ext cx="23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285F4"/>
                </a:solidFill>
              </a:rPr>
              <a:t>ME - Seclusion zone</a:t>
            </a:r>
            <a:endParaRPr sz="1800">
              <a:solidFill>
                <a:srgbClr val="4285F4"/>
              </a:solidFill>
            </a:endParaRPr>
          </a:p>
        </p:txBody>
      </p:sp>
      <p:sp>
        <p:nvSpPr>
          <p:cNvPr id="234" name="Google Shape;234;p22"/>
          <p:cNvSpPr/>
          <p:nvPr/>
        </p:nvSpPr>
        <p:spPr>
          <a:xfrm>
            <a:off x="3802650" y="796600"/>
            <a:ext cx="1093500" cy="1171200"/>
          </a:xfrm>
          <a:prstGeom prst="rect">
            <a:avLst/>
          </a:prstGeom>
          <a:solidFill>
            <a:srgbClr val="FF9900">
              <a:alpha val="27500"/>
            </a:srgbClr>
          </a:solidFill>
          <a:ln cap="flat" cmpd="sng" w="9525">
            <a:solidFill>
              <a:srgbClr val="FF9900"/>
            </a:solidFill>
            <a:prstDash val="dash"/>
            <a:round/>
            <a:headEnd len="med" w="med" type="none"/>
            <a:tailEnd len="med" w="med"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900"/>
              <a:t>Hub/ Community/ Public zone -opt1</a:t>
            </a:r>
            <a:endParaRPr sz="900"/>
          </a:p>
        </p:txBody>
      </p:sp>
      <p:sp>
        <p:nvSpPr>
          <p:cNvPr id="235" name="Google Shape;235;p22"/>
          <p:cNvSpPr/>
          <p:nvPr/>
        </p:nvSpPr>
        <p:spPr>
          <a:xfrm>
            <a:off x="3802650" y="3089650"/>
            <a:ext cx="1093500" cy="889200"/>
          </a:xfrm>
          <a:prstGeom prst="rect">
            <a:avLst/>
          </a:prstGeom>
          <a:solidFill>
            <a:srgbClr val="FF9900">
              <a:alpha val="27500"/>
            </a:srgbClr>
          </a:solidFill>
          <a:ln cap="flat" cmpd="sng" w="9525">
            <a:solidFill>
              <a:srgbClr val="FF99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p>
          <a:p>
            <a:pPr indent="0" lvl="0" marL="0" marR="0" rtl="0" algn="ctr">
              <a:lnSpc>
                <a:spcPct val="100000"/>
              </a:lnSpc>
              <a:spcBef>
                <a:spcPts val="0"/>
              </a:spcBef>
              <a:spcAft>
                <a:spcPts val="0"/>
              </a:spcAft>
              <a:buNone/>
            </a:pPr>
            <a:r>
              <a:t/>
            </a:r>
            <a:endParaRPr sz="1000"/>
          </a:p>
          <a:p>
            <a:pPr indent="0" lvl="0" marL="0" marR="0" rtl="0" algn="ctr">
              <a:lnSpc>
                <a:spcPct val="100000"/>
              </a:lnSpc>
              <a:spcBef>
                <a:spcPts val="0"/>
              </a:spcBef>
              <a:spcAft>
                <a:spcPts val="0"/>
              </a:spcAft>
              <a:buNone/>
            </a:pPr>
            <a:r>
              <a:t/>
            </a:r>
            <a:endParaRPr sz="1000"/>
          </a:p>
          <a:p>
            <a:pPr indent="0" lvl="0" marL="0" marR="0" rtl="0" algn="ctr">
              <a:lnSpc>
                <a:spcPct val="100000"/>
              </a:lnSpc>
              <a:spcBef>
                <a:spcPts val="0"/>
              </a:spcBef>
              <a:spcAft>
                <a:spcPts val="0"/>
              </a:spcAft>
              <a:buNone/>
            </a:pPr>
            <a:r>
              <a:rPr lang="en" sz="900"/>
              <a:t>Hub/ Community/  Public zone -opt2</a:t>
            </a:r>
            <a:endParaRPr sz="900"/>
          </a:p>
        </p:txBody>
      </p:sp>
      <p:sp>
        <p:nvSpPr>
          <p:cNvPr id="236" name="Google Shape;236;p22"/>
          <p:cNvSpPr/>
          <p:nvPr/>
        </p:nvSpPr>
        <p:spPr>
          <a:xfrm>
            <a:off x="1436075" y="831275"/>
            <a:ext cx="775500" cy="366900"/>
          </a:xfrm>
          <a:prstGeom prst="rect">
            <a:avLst/>
          </a:prstGeom>
          <a:solidFill>
            <a:srgbClr val="4285F4">
              <a:alpha val="26880"/>
            </a:srgbClr>
          </a:solidFill>
          <a:ln cap="flat" cmpd="sng" w="9525">
            <a:solidFill>
              <a:srgbClr val="4285F4"/>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7" name="Google Shape;237;p22"/>
          <p:cNvSpPr/>
          <p:nvPr/>
        </p:nvSpPr>
        <p:spPr>
          <a:xfrm>
            <a:off x="1964600" y="1458475"/>
            <a:ext cx="18381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Collaboration Zone</a:t>
            </a:r>
            <a:endParaRPr sz="800"/>
          </a:p>
        </p:txBody>
      </p:sp>
      <p:sp>
        <p:nvSpPr>
          <p:cNvPr id="238" name="Google Shape;238;p22"/>
          <p:cNvSpPr/>
          <p:nvPr/>
        </p:nvSpPr>
        <p:spPr>
          <a:xfrm>
            <a:off x="2479650" y="779775"/>
            <a:ext cx="345600" cy="6786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800"/>
          </a:p>
        </p:txBody>
      </p:sp>
      <p:sp>
        <p:nvSpPr>
          <p:cNvPr id="239" name="Google Shape;239;p22"/>
          <p:cNvSpPr/>
          <p:nvPr/>
        </p:nvSpPr>
        <p:spPr>
          <a:xfrm>
            <a:off x="1964600" y="3271833"/>
            <a:ext cx="18381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t>Collaboration </a:t>
            </a:r>
            <a:endParaRPr sz="800"/>
          </a:p>
          <a:p>
            <a:pPr indent="0" lvl="0" marL="0" rtl="0" algn="r">
              <a:spcBef>
                <a:spcPts val="0"/>
              </a:spcBef>
              <a:spcAft>
                <a:spcPts val="0"/>
              </a:spcAft>
              <a:buNone/>
            </a:pPr>
            <a:r>
              <a:rPr lang="en" sz="800"/>
              <a:t>Zone</a:t>
            </a:r>
            <a:endParaRPr sz="800"/>
          </a:p>
        </p:txBody>
      </p:sp>
      <p:sp>
        <p:nvSpPr>
          <p:cNvPr id="240" name="Google Shape;240;p22"/>
          <p:cNvSpPr/>
          <p:nvPr/>
        </p:nvSpPr>
        <p:spPr>
          <a:xfrm>
            <a:off x="2853600" y="1452825"/>
            <a:ext cx="621000" cy="331500"/>
          </a:xfrm>
          <a:prstGeom prst="roundRect">
            <a:avLst>
              <a:gd fmla="val 16667" name="adj"/>
            </a:avLst>
          </a:prstGeom>
          <a:noFill/>
          <a:ln cap="flat" cmpd="sng" w="9525">
            <a:solidFill>
              <a:srgbClr val="645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453FF"/>
                </a:solidFill>
              </a:rPr>
              <a:t>Team social</a:t>
            </a:r>
            <a:endParaRPr sz="1000">
              <a:solidFill>
                <a:srgbClr val="6453FF"/>
              </a:solidFill>
            </a:endParaRPr>
          </a:p>
        </p:txBody>
      </p:sp>
      <p:sp>
        <p:nvSpPr>
          <p:cNvPr id="241" name="Google Shape;241;p22"/>
          <p:cNvSpPr/>
          <p:nvPr/>
        </p:nvSpPr>
        <p:spPr>
          <a:xfrm>
            <a:off x="1964600" y="1989050"/>
            <a:ext cx="345600" cy="11217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2" name="Google Shape;242;p22"/>
          <p:cNvSpPr/>
          <p:nvPr/>
        </p:nvSpPr>
        <p:spPr>
          <a:xfrm>
            <a:off x="1972925" y="811925"/>
            <a:ext cx="487500" cy="637500"/>
          </a:xfrm>
          <a:custGeom>
            <a:rect b="b" l="l" r="r" t="t"/>
            <a:pathLst>
              <a:path extrusionOk="0" h="25500" w="19500">
                <a:moveTo>
                  <a:pt x="0" y="25050"/>
                </a:moveTo>
                <a:lnTo>
                  <a:pt x="19500" y="25500"/>
                </a:lnTo>
                <a:lnTo>
                  <a:pt x="19500" y="0"/>
                </a:lnTo>
                <a:lnTo>
                  <a:pt x="10500" y="150"/>
                </a:lnTo>
                <a:lnTo>
                  <a:pt x="10650" y="16800"/>
                </a:lnTo>
                <a:lnTo>
                  <a:pt x="150" y="16800"/>
                </a:lnTo>
                <a:close/>
              </a:path>
            </a:pathLst>
          </a:custGeom>
          <a:solidFill>
            <a:srgbClr val="00FF00">
              <a:alpha val="30630"/>
            </a:srgbClr>
          </a:solidFill>
          <a:ln cap="flat" cmpd="sng" w="9525">
            <a:solidFill>
              <a:srgbClr val="00FF00"/>
            </a:solidFill>
            <a:prstDash val="dash"/>
            <a:round/>
            <a:headEnd len="med" w="med" type="none"/>
            <a:tailEnd len="med" w="med" type="none"/>
          </a:ln>
        </p:spPr>
      </p:sp>
      <p:sp>
        <p:nvSpPr>
          <p:cNvPr id="243" name="Google Shape;243;p22"/>
          <p:cNvSpPr/>
          <p:nvPr/>
        </p:nvSpPr>
        <p:spPr>
          <a:xfrm>
            <a:off x="2848850" y="802425"/>
            <a:ext cx="928800" cy="6375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4" name="Google Shape;244;p22"/>
          <p:cNvSpPr/>
          <p:nvPr/>
        </p:nvSpPr>
        <p:spPr>
          <a:xfrm>
            <a:off x="1964600" y="3606600"/>
            <a:ext cx="1812900" cy="3315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5" name="Google Shape;245;p22"/>
          <p:cNvSpPr txBox="1"/>
          <p:nvPr/>
        </p:nvSpPr>
        <p:spPr>
          <a:xfrm>
            <a:off x="2926200" y="916913"/>
            <a:ext cx="77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AA84F"/>
                </a:solidFill>
              </a:rPr>
              <a:t>ME</a:t>
            </a:r>
            <a:endParaRPr sz="1800">
              <a:solidFill>
                <a:srgbClr val="6AA84F"/>
              </a:solidFill>
            </a:endParaRPr>
          </a:p>
        </p:txBody>
      </p:sp>
      <p:sp>
        <p:nvSpPr>
          <p:cNvPr id="246" name="Google Shape;246;p22"/>
          <p:cNvSpPr/>
          <p:nvPr/>
        </p:nvSpPr>
        <p:spPr>
          <a:xfrm>
            <a:off x="6759850" y="2373950"/>
            <a:ext cx="426300" cy="3519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247" name="Google Shape;247;p22"/>
          <p:cNvSpPr/>
          <p:nvPr/>
        </p:nvSpPr>
        <p:spPr>
          <a:xfrm>
            <a:off x="6449550" y="2003150"/>
            <a:ext cx="323100" cy="10722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248" name="Google Shape;248;p22"/>
          <p:cNvSpPr/>
          <p:nvPr/>
        </p:nvSpPr>
        <p:spPr>
          <a:xfrm>
            <a:off x="5576825" y="1523450"/>
            <a:ext cx="621000" cy="331500"/>
          </a:xfrm>
          <a:prstGeom prst="roundRect">
            <a:avLst>
              <a:gd fmla="val 16667" name="adj"/>
            </a:avLst>
          </a:prstGeom>
          <a:noFill/>
          <a:ln cap="flat" cmpd="sng" w="9525">
            <a:solidFill>
              <a:srgbClr val="645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453FF"/>
                </a:solidFill>
              </a:rPr>
              <a:t>Team social</a:t>
            </a:r>
            <a:endParaRPr sz="1000">
              <a:solidFill>
                <a:srgbClr val="6453FF"/>
              </a:solidFill>
            </a:endParaRPr>
          </a:p>
        </p:txBody>
      </p:sp>
      <p:sp>
        <p:nvSpPr>
          <p:cNvPr id="249" name="Google Shape;249;p22"/>
          <p:cNvSpPr/>
          <p:nvPr/>
        </p:nvSpPr>
        <p:spPr>
          <a:xfrm>
            <a:off x="5604875" y="3202500"/>
            <a:ext cx="621000" cy="331500"/>
          </a:xfrm>
          <a:prstGeom prst="roundRect">
            <a:avLst>
              <a:gd fmla="val 16667" name="adj"/>
            </a:avLst>
          </a:prstGeom>
          <a:noFill/>
          <a:ln cap="flat" cmpd="sng" w="9525">
            <a:solidFill>
              <a:srgbClr val="645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453FF"/>
                </a:solidFill>
              </a:rPr>
              <a:t>Team social</a:t>
            </a:r>
            <a:endParaRPr sz="1000">
              <a:solidFill>
                <a:srgbClr val="6453FF"/>
              </a:solidFill>
            </a:endParaRPr>
          </a:p>
        </p:txBody>
      </p:sp>
      <p:sp>
        <p:nvSpPr>
          <p:cNvPr id="250" name="Google Shape;250;p22"/>
          <p:cNvSpPr/>
          <p:nvPr/>
        </p:nvSpPr>
        <p:spPr>
          <a:xfrm>
            <a:off x="2472925" y="3232150"/>
            <a:ext cx="621000" cy="331500"/>
          </a:xfrm>
          <a:prstGeom prst="roundRect">
            <a:avLst>
              <a:gd fmla="val 16667" name="adj"/>
            </a:avLst>
          </a:prstGeom>
          <a:noFill/>
          <a:ln cap="flat" cmpd="sng" w="9525">
            <a:solidFill>
              <a:srgbClr val="6453F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6453FF"/>
                </a:solidFill>
              </a:rPr>
              <a:t>Team social</a:t>
            </a:r>
            <a:endParaRPr sz="1000">
              <a:solidFill>
                <a:srgbClr val="6453FF"/>
              </a:solidFill>
            </a:endParaRPr>
          </a:p>
        </p:txBody>
      </p:sp>
      <p:sp>
        <p:nvSpPr>
          <p:cNvPr id="251" name="Google Shape;251;p22"/>
          <p:cNvSpPr/>
          <p:nvPr/>
        </p:nvSpPr>
        <p:spPr>
          <a:xfrm>
            <a:off x="4920300" y="1513750"/>
            <a:ext cx="12774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252" name="Google Shape;252;p22"/>
          <p:cNvSpPr/>
          <p:nvPr/>
        </p:nvSpPr>
        <p:spPr>
          <a:xfrm>
            <a:off x="4920300" y="3212200"/>
            <a:ext cx="1299000" cy="331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253" name="Google Shape;253;p22"/>
          <p:cNvSpPr/>
          <p:nvPr/>
        </p:nvSpPr>
        <p:spPr>
          <a:xfrm>
            <a:off x="4951575" y="1208900"/>
            <a:ext cx="1299000" cy="3315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4" name="Google Shape;254;p22"/>
          <p:cNvSpPr/>
          <p:nvPr/>
        </p:nvSpPr>
        <p:spPr>
          <a:xfrm>
            <a:off x="4951575" y="3594175"/>
            <a:ext cx="1299000" cy="351900"/>
          </a:xfrm>
          <a:prstGeom prst="rect">
            <a:avLst/>
          </a:prstGeom>
          <a:solidFill>
            <a:srgbClr val="00FF00">
              <a:alpha val="30630"/>
            </a:srgbClr>
          </a:solidFill>
          <a:ln cap="flat" cmpd="sng" w="9525">
            <a:solidFill>
              <a:srgbClr val="00FF00"/>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55" name="Google Shape;255;p22"/>
          <p:cNvCxnSpPr>
            <a:stCxn id="226" idx="0"/>
          </p:cNvCxnSpPr>
          <p:nvPr/>
        </p:nvCxnSpPr>
        <p:spPr>
          <a:xfrm>
            <a:off x="4349400" y="556750"/>
            <a:ext cx="0" cy="4482300"/>
          </a:xfrm>
          <a:prstGeom prst="straightConnector1">
            <a:avLst/>
          </a:prstGeom>
          <a:noFill/>
          <a:ln cap="flat" cmpd="sng" w="9525">
            <a:solidFill>
              <a:schemeClr val="dk2"/>
            </a:solidFill>
            <a:prstDash val="lgDashDot"/>
            <a:round/>
            <a:headEnd len="med" w="med" type="none"/>
            <a:tailEnd len="med" w="med" type="none"/>
          </a:ln>
        </p:spPr>
      </p:cxnSp>
      <p:cxnSp>
        <p:nvCxnSpPr>
          <p:cNvPr id="256" name="Google Shape;256;p22"/>
          <p:cNvCxnSpPr/>
          <p:nvPr/>
        </p:nvCxnSpPr>
        <p:spPr>
          <a:xfrm>
            <a:off x="674086" y="2486400"/>
            <a:ext cx="7463100" cy="0"/>
          </a:xfrm>
          <a:prstGeom prst="straightConnector1">
            <a:avLst/>
          </a:prstGeom>
          <a:noFill/>
          <a:ln cap="flat" cmpd="sng" w="9525">
            <a:solidFill>
              <a:schemeClr val="dk2"/>
            </a:solidFill>
            <a:prstDash val="lgDashDot"/>
            <a:round/>
            <a:headEnd len="med" w="med" type="none"/>
            <a:tailEnd len="med" w="med" type="none"/>
          </a:ln>
        </p:spPr>
      </p:cxnSp>
      <p:sp>
        <p:nvSpPr>
          <p:cNvPr id="257" name="Google Shape;257;p22"/>
          <p:cNvSpPr/>
          <p:nvPr/>
        </p:nvSpPr>
        <p:spPr>
          <a:xfrm>
            <a:off x="6436775" y="3212050"/>
            <a:ext cx="323100" cy="7341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258" name="Google Shape;258;p22"/>
          <p:cNvSpPr/>
          <p:nvPr/>
        </p:nvSpPr>
        <p:spPr>
          <a:xfrm>
            <a:off x="6458250" y="1208898"/>
            <a:ext cx="323100" cy="637500"/>
          </a:xfrm>
          <a:prstGeom prst="rect">
            <a:avLst/>
          </a:prstGeom>
          <a:solidFill>
            <a:srgbClr val="FF0000">
              <a:alpha val="331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259" name="Google Shape;259;p22"/>
          <p:cNvSpPr/>
          <p:nvPr/>
        </p:nvSpPr>
        <p:spPr>
          <a:xfrm>
            <a:off x="4942225" y="798850"/>
            <a:ext cx="1307450" cy="413350"/>
          </a:xfrm>
          <a:custGeom>
            <a:rect b="b" l="l" r="r" t="t"/>
            <a:pathLst>
              <a:path extrusionOk="0" h="16534" w="52298">
                <a:moveTo>
                  <a:pt x="360" y="0"/>
                </a:moveTo>
                <a:lnTo>
                  <a:pt x="52118" y="179"/>
                </a:lnTo>
                <a:lnTo>
                  <a:pt x="52298" y="15995"/>
                </a:lnTo>
                <a:lnTo>
                  <a:pt x="0" y="16534"/>
                </a:lnTo>
                <a:close/>
              </a:path>
            </a:pathLst>
          </a:custGeom>
          <a:solidFill>
            <a:srgbClr val="4285F4">
              <a:alpha val="26880"/>
            </a:srgbClr>
          </a:solidFill>
          <a:ln cap="flat" cmpd="sng" w="9525">
            <a:solidFill>
              <a:srgbClr val="4285F4"/>
            </a:solidFill>
            <a:prstDash val="dash"/>
            <a:round/>
            <a:headEnd len="med" w="med" type="none"/>
            <a:tailEnd len="med" w="med" type="none"/>
          </a:ln>
        </p:spPr>
      </p:sp>
      <p:sp>
        <p:nvSpPr>
          <p:cNvPr id="260" name="Google Shape;260;p22"/>
          <p:cNvSpPr/>
          <p:nvPr/>
        </p:nvSpPr>
        <p:spPr>
          <a:xfrm>
            <a:off x="6433387" y="798850"/>
            <a:ext cx="766050" cy="1579000"/>
          </a:xfrm>
          <a:custGeom>
            <a:rect b="b" l="l" r="r" t="t"/>
            <a:pathLst>
              <a:path extrusionOk="0" h="63160" w="30642">
                <a:moveTo>
                  <a:pt x="0" y="15634"/>
                </a:moveTo>
                <a:lnTo>
                  <a:pt x="0" y="0"/>
                </a:lnTo>
                <a:lnTo>
                  <a:pt x="30642" y="312"/>
                </a:lnTo>
                <a:lnTo>
                  <a:pt x="29704" y="63160"/>
                </a:lnTo>
                <a:lnTo>
                  <a:pt x="14383" y="62847"/>
                </a:lnTo>
                <a:lnTo>
                  <a:pt x="14070" y="15321"/>
                </a:lnTo>
                <a:close/>
              </a:path>
            </a:pathLst>
          </a:custGeom>
          <a:solidFill>
            <a:srgbClr val="00FF00">
              <a:alpha val="30630"/>
            </a:srgbClr>
          </a:solidFill>
          <a:ln cap="flat" cmpd="sng" w="9525">
            <a:solidFill>
              <a:srgbClr val="00FF00"/>
            </a:solidFill>
            <a:prstDash val="dash"/>
            <a:round/>
            <a:headEnd len="med" w="med" type="none"/>
            <a:tailEnd len="med" w="med" type="none"/>
          </a:ln>
        </p:spPr>
      </p:sp>
      <p:sp>
        <p:nvSpPr>
          <p:cNvPr id="261" name="Google Shape;261;p22"/>
          <p:cNvSpPr/>
          <p:nvPr/>
        </p:nvSpPr>
        <p:spPr>
          <a:xfrm>
            <a:off x="6452425" y="2719575"/>
            <a:ext cx="758225" cy="1633725"/>
          </a:xfrm>
          <a:custGeom>
            <a:rect b="b" l="l" r="r" t="t"/>
            <a:pathLst>
              <a:path extrusionOk="0" h="65349" w="30329">
                <a:moveTo>
                  <a:pt x="625" y="50341"/>
                </a:moveTo>
                <a:lnTo>
                  <a:pt x="13757" y="50341"/>
                </a:lnTo>
                <a:lnTo>
                  <a:pt x="14070" y="625"/>
                </a:lnTo>
                <a:lnTo>
                  <a:pt x="30329" y="0"/>
                </a:lnTo>
                <a:lnTo>
                  <a:pt x="30329" y="65349"/>
                </a:lnTo>
                <a:lnTo>
                  <a:pt x="0" y="65036"/>
                </a:lnTo>
                <a:close/>
              </a:path>
            </a:pathLst>
          </a:custGeom>
          <a:solidFill>
            <a:srgbClr val="00FF00">
              <a:alpha val="30630"/>
            </a:srgbClr>
          </a:solidFill>
          <a:ln cap="flat" cmpd="sng" w="9525">
            <a:solidFill>
              <a:srgbClr val="00FF00"/>
            </a:solidFill>
            <a:prstDash val="dash"/>
            <a:round/>
            <a:headEnd len="med" w="med" type="none"/>
            <a:tailEnd len="med" w="med" type="none"/>
          </a:ln>
        </p:spPr>
      </p:sp>
      <p:sp>
        <p:nvSpPr>
          <p:cNvPr id="262" name="Google Shape;262;p22"/>
          <p:cNvSpPr txBox="1"/>
          <p:nvPr/>
        </p:nvSpPr>
        <p:spPr>
          <a:xfrm>
            <a:off x="7482050" y="1642000"/>
            <a:ext cx="155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Populate Priority 2 for Team Social</a:t>
            </a:r>
            <a:endParaRPr sz="1000">
              <a:solidFill>
                <a:schemeClr val="dk2"/>
              </a:solidFill>
            </a:endParaRPr>
          </a:p>
        </p:txBody>
      </p:sp>
      <p:sp>
        <p:nvSpPr>
          <p:cNvPr id="263" name="Google Shape;263;p22"/>
          <p:cNvSpPr txBox="1"/>
          <p:nvPr/>
        </p:nvSpPr>
        <p:spPr>
          <a:xfrm>
            <a:off x="0" y="0"/>
            <a:ext cx="760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Zoning step 2 - zoning around Building constraints + priority 2 levers</a:t>
            </a:r>
            <a:endParaRPr sz="1800">
              <a:solidFill>
                <a:schemeClr val="dk2"/>
              </a:solidFill>
            </a:endParaRPr>
          </a:p>
          <a:p>
            <a:pPr indent="0" lvl="0" marL="0" rtl="0" algn="l">
              <a:spcBef>
                <a:spcPts val="0"/>
              </a:spcBef>
              <a:spcAft>
                <a:spcPts val="0"/>
              </a:spcAft>
              <a:buNone/>
            </a:pPr>
            <a:r>
              <a:rPr lang="en" sz="1800">
                <a:solidFill>
                  <a:schemeClr val="dk2"/>
                </a:solidFill>
              </a:rPr>
              <a:t>Multiple Outputs</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